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107"/>
  </p:notesMasterIdLst>
  <p:handoutMasterIdLst>
    <p:handoutMasterId r:id="rId108"/>
  </p:handoutMasterIdLst>
  <p:sldIdLst>
    <p:sldId id="579" r:id="rId2"/>
    <p:sldId id="462" r:id="rId3"/>
    <p:sldId id="465" r:id="rId4"/>
    <p:sldId id="622" r:id="rId5"/>
    <p:sldId id="623" r:id="rId6"/>
    <p:sldId id="330" r:id="rId7"/>
    <p:sldId id="331" r:id="rId8"/>
    <p:sldId id="457" r:id="rId9"/>
    <p:sldId id="458" r:id="rId10"/>
    <p:sldId id="460" r:id="rId11"/>
    <p:sldId id="459" r:id="rId12"/>
    <p:sldId id="624" r:id="rId13"/>
    <p:sldId id="626" r:id="rId14"/>
    <p:sldId id="627" r:id="rId15"/>
    <p:sldId id="628" r:id="rId16"/>
    <p:sldId id="629" r:id="rId17"/>
    <p:sldId id="630" r:id="rId18"/>
    <p:sldId id="631" r:id="rId19"/>
    <p:sldId id="632" r:id="rId20"/>
    <p:sldId id="633" r:id="rId21"/>
    <p:sldId id="634" r:id="rId22"/>
    <p:sldId id="635" r:id="rId23"/>
    <p:sldId id="636" r:id="rId24"/>
    <p:sldId id="637" r:id="rId25"/>
    <p:sldId id="638" r:id="rId26"/>
    <p:sldId id="639" r:id="rId27"/>
    <p:sldId id="640" r:id="rId28"/>
    <p:sldId id="641" r:id="rId29"/>
    <p:sldId id="642" r:id="rId30"/>
    <p:sldId id="643" r:id="rId31"/>
    <p:sldId id="644" r:id="rId32"/>
    <p:sldId id="645" r:id="rId33"/>
    <p:sldId id="646" r:id="rId34"/>
    <p:sldId id="647" r:id="rId35"/>
    <p:sldId id="648" r:id="rId36"/>
    <p:sldId id="649" r:id="rId37"/>
    <p:sldId id="650" r:id="rId38"/>
    <p:sldId id="651" r:id="rId39"/>
    <p:sldId id="652" r:id="rId40"/>
    <p:sldId id="653" r:id="rId41"/>
    <p:sldId id="654" r:id="rId42"/>
    <p:sldId id="655" r:id="rId43"/>
    <p:sldId id="656" r:id="rId44"/>
    <p:sldId id="657" r:id="rId45"/>
    <p:sldId id="661" r:id="rId46"/>
    <p:sldId id="662" r:id="rId47"/>
    <p:sldId id="665" r:id="rId48"/>
    <p:sldId id="658" r:id="rId49"/>
    <p:sldId id="659" r:id="rId50"/>
    <p:sldId id="660" r:id="rId51"/>
    <p:sldId id="666" r:id="rId52"/>
    <p:sldId id="667" r:id="rId53"/>
    <p:sldId id="668" r:id="rId54"/>
    <p:sldId id="669" r:id="rId55"/>
    <p:sldId id="670" r:id="rId56"/>
    <p:sldId id="671" r:id="rId57"/>
    <p:sldId id="672" r:id="rId58"/>
    <p:sldId id="673" r:id="rId59"/>
    <p:sldId id="674" r:id="rId60"/>
    <p:sldId id="675" r:id="rId61"/>
    <p:sldId id="676" r:id="rId62"/>
    <p:sldId id="677" r:id="rId63"/>
    <p:sldId id="678" r:id="rId64"/>
    <p:sldId id="679" r:id="rId65"/>
    <p:sldId id="680" r:id="rId66"/>
    <p:sldId id="681" r:id="rId67"/>
    <p:sldId id="682" r:id="rId68"/>
    <p:sldId id="683" r:id="rId69"/>
    <p:sldId id="685" r:id="rId70"/>
    <p:sldId id="686" r:id="rId71"/>
    <p:sldId id="684" r:id="rId72"/>
    <p:sldId id="687" r:id="rId73"/>
    <p:sldId id="688" r:id="rId74"/>
    <p:sldId id="689" r:id="rId75"/>
    <p:sldId id="690" r:id="rId76"/>
    <p:sldId id="691" r:id="rId77"/>
    <p:sldId id="692" r:id="rId78"/>
    <p:sldId id="694" r:id="rId79"/>
    <p:sldId id="695" r:id="rId80"/>
    <p:sldId id="693" r:id="rId81"/>
    <p:sldId id="696" r:id="rId82"/>
    <p:sldId id="706" r:id="rId83"/>
    <p:sldId id="707" r:id="rId84"/>
    <p:sldId id="708" r:id="rId85"/>
    <p:sldId id="709" r:id="rId86"/>
    <p:sldId id="710" r:id="rId87"/>
    <p:sldId id="697" r:id="rId88"/>
    <p:sldId id="698" r:id="rId89"/>
    <p:sldId id="699" r:id="rId90"/>
    <p:sldId id="700" r:id="rId91"/>
    <p:sldId id="703" r:id="rId92"/>
    <p:sldId id="705" r:id="rId93"/>
    <p:sldId id="702" r:id="rId94"/>
    <p:sldId id="701" r:id="rId95"/>
    <p:sldId id="704" r:id="rId96"/>
    <p:sldId id="711" r:id="rId97"/>
    <p:sldId id="712" r:id="rId98"/>
    <p:sldId id="713" r:id="rId99"/>
    <p:sldId id="714" r:id="rId100"/>
    <p:sldId id="615" r:id="rId101"/>
    <p:sldId id="616" r:id="rId102"/>
    <p:sldId id="617" r:id="rId103"/>
    <p:sldId id="571" r:id="rId104"/>
    <p:sldId id="618" r:id="rId105"/>
    <p:sldId id="597" r:id="rId10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.Prusky" initials="J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FFFFCC"/>
    <a:srgbClr val="EBF1DE"/>
    <a:srgbClr val="00B050"/>
    <a:srgbClr val="7920CB"/>
    <a:srgbClr val="0000CB"/>
    <a:srgbClr val="AFFFAF"/>
    <a:srgbClr val="39519C"/>
    <a:srgbClr val="4033FF"/>
    <a:srgbClr val="FFFF00"/>
    <a:srgbClr val="006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35" autoAdjust="0"/>
    <p:restoredTop sz="89556" autoAdjust="0"/>
  </p:normalViewPr>
  <p:slideViewPr>
    <p:cSldViewPr snapToGrid="0">
      <p:cViewPr varScale="1">
        <p:scale>
          <a:sx n="90" d="100"/>
          <a:sy n="90" d="100"/>
        </p:scale>
        <p:origin x="152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4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-14922"/>
    </p:cViewPr>
  </p:sorterViewPr>
  <p:notesViewPr>
    <p:cSldViewPr snapToGrid="0">
      <p:cViewPr varScale="1">
        <p:scale>
          <a:sx n="74" d="100"/>
          <a:sy n="74" d="100"/>
        </p:scale>
        <p:origin x="-16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commentAuthors" Target="commentAuthor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OPUS Projects Manager Training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2013-08-07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Network Adjustment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282F8-D756-4B0E-96CD-FC556D2A98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36364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OPUS Projects Manager Training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Network Adjustment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B750040-0BBC-4DF2-9753-C906C0F18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6132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750040-0BBC-4DF2-9753-C906C0F1896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Network Adjustment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OPUS Projects Manager Training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750040-0BBC-4DF2-9753-C906C0F1896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2013-08-07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Network Adjustment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OPUS Projects Manager Training</a:t>
            </a:r>
          </a:p>
        </p:txBody>
      </p:sp>
    </p:spTree>
    <p:extLst>
      <p:ext uri="{BB962C8B-B14F-4D97-AF65-F5344CB8AC3E}">
        <p14:creationId xmlns:p14="http://schemas.microsoft.com/office/powerpoint/2010/main" val="3830101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158750" indent="0">
              <a:buNone/>
            </a:pPr>
            <a:r>
              <a:rPr lang="en-US" sz="1100" dirty="0"/>
              <a:t>NGS provides several tools to aid in locating nearby marks.</a:t>
            </a:r>
          </a:p>
          <a:p>
            <a:pPr marL="158750" indent="0">
              <a:buNone/>
            </a:pPr>
            <a:r>
              <a:rPr lang="en-US" sz="1100" dirty="0"/>
              <a:t>The NGS Data Explorer</a:t>
            </a:r>
          </a:p>
          <a:p>
            <a:pPr marL="158750" indent="0">
              <a:buNone/>
            </a:pPr>
            <a:r>
              <a:rPr lang="en-US" sz="1100" dirty="0"/>
              <a:t>The NGS Web Map</a:t>
            </a:r>
          </a:p>
          <a:p>
            <a:endParaRPr lang="en-US" sz="1100" dirty="0">
              <a:latin typeface="Helvetica Neue" panose="020B0604020202020204" charset="0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Helvetica Neue" panose="020B0604020202020204" charset="0"/>
                <a:cs typeface="Times New Roman" panose="02020603050405020304" pitchFamily="18" charset="0"/>
              </a:rPr>
              <a:t>Input city, state, or </a:t>
            </a:r>
            <a:r>
              <a:rPr lang="en-US" sz="1100" dirty="0" err="1">
                <a:latin typeface="Helvetica Neue" panose="020B0604020202020204" charset="0"/>
                <a:cs typeface="Times New Roman" panose="02020603050405020304" pitchFamily="18" charset="0"/>
              </a:rPr>
              <a:t>lat</a:t>
            </a:r>
            <a:r>
              <a:rPr lang="en-US" sz="1100" dirty="0">
                <a:latin typeface="Helvetica Neue" panose="020B0604020202020204" charset="0"/>
                <a:cs typeface="Times New Roman" panose="02020603050405020304" pitchFamily="18" charset="0"/>
              </a:rPr>
              <a:t>/</a:t>
            </a:r>
            <a:r>
              <a:rPr lang="en-US" sz="1100" dirty="0" err="1">
                <a:latin typeface="Helvetica Neue" panose="020B0604020202020204" charset="0"/>
                <a:cs typeface="Times New Roman" panose="02020603050405020304" pitchFamily="18" charset="0"/>
              </a:rPr>
              <a:t>lon</a:t>
            </a:r>
            <a:endParaRPr lang="en-US" sz="1100" dirty="0">
              <a:latin typeface="Helvetica Neue" panose="020B0604020202020204" charset="0"/>
              <a:cs typeface="Times New Roman" panose="02020603050405020304" pitchFamily="18" charset="0"/>
            </a:endParaRPr>
          </a:p>
          <a:p>
            <a:endParaRPr lang="en-US" sz="1100" dirty="0">
              <a:latin typeface="Helvetica Neue" panose="020B0604020202020204" charset="0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Helvetica Neue" panose="020B0604020202020204" charset="0"/>
                <a:cs typeface="Times New Roman" panose="02020603050405020304" pitchFamily="18" charset="0"/>
              </a:rPr>
              <a:t>Once marks appear, you can manually mark the center of your area with an “x” and specify a search radius</a:t>
            </a:r>
          </a:p>
          <a:p>
            <a:endParaRPr lang="en-US" sz="1100" dirty="0">
              <a:latin typeface="Helvetica Neue" panose="020B0604020202020204" charset="0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Helvetica Neue" panose="020B0604020202020204" charset="0"/>
                <a:cs typeface="Times New Roman" panose="02020603050405020304" pitchFamily="18" charset="0"/>
              </a:rPr>
              <a:t>This will show you what control may be present. </a:t>
            </a:r>
          </a:p>
          <a:p>
            <a:pPr marL="158750" indent="0">
              <a:buNone/>
            </a:pPr>
            <a:endParaRPr lang="en-US" sz="1100" dirty="0"/>
          </a:p>
          <a:p>
            <a:r>
              <a:rPr lang="en-US" sz="1000" dirty="0">
                <a:latin typeface="Helvetica Neue" panose="020B0604020202020204" charset="0"/>
                <a:cs typeface="Times New Roman" panose="02020603050405020304" pitchFamily="18" charset="0"/>
              </a:rPr>
              <a:t>Use the NGS </a:t>
            </a:r>
            <a:r>
              <a:rPr lang="en-US" sz="1000" dirty="0">
                <a:solidFill>
                  <a:srgbClr val="0070C0"/>
                </a:solidFill>
                <a:latin typeface="Helvetica Neue" panose="020B0604020202020204" charset="0"/>
                <a:cs typeface="Times New Roman" panose="02020603050405020304" pitchFamily="18" charset="0"/>
              </a:rPr>
              <a:t>“Passive Mark Page” </a:t>
            </a:r>
            <a:r>
              <a:rPr lang="en-US" sz="1000" dirty="0">
                <a:latin typeface="Helvetica Neue" panose="020B0604020202020204" charset="0"/>
                <a:cs typeface="Times New Roman" panose="02020603050405020304" pitchFamily="18" charset="0"/>
              </a:rPr>
              <a:t>to get more detailed information on each mark of interest</a:t>
            </a:r>
          </a:p>
        </p:txBody>
      </p:sp>
    </p:spTree>
    <p:extLst>
      <p:ext uri="{BB962C8B-B14F-4D97-AF65-F5344CB8AC3E}">
        <p14:creationId xmlns:p14="http://schemas.microsoft.com/office/powerpoint/2010/main" val="1330318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158750" indent="0">
              <a:buNone/>
            </a:pPr>
            <a:r>
              <a:rPr lang="en-US" sz="1000" dirty="0">
                <a:cs typeface="Times New Roman" panose="02020603050405020304" pitchFamily="18" charset="0"/>
              </a:rPr>
              <a:t>Here’s an example of a NGS </a:t>
            </a:r>
            <a:r>
              <a:rPr lang="en-US" sz="1000" dirty="0">
                <a:solidFill>
                  <a:srgbClr val="0070C0"/>
                </a:solidFill>
                <a:cs typeface="Times New Roman" panose="02020603050405020304" pitchFamily="18" charset="0"/>
              </a:rPr>
              <a:t>Passive Mark Page.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030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158750" indent="0">
              <a:buNone/>
            </a:pPr>
            <a:r>
              <a:rPr lang="en-US" sz="1100" dirty="0"/>
              <a:t>Examine the NGS Datasheet to find published positions and method attributes.</a:t>
            </a:r>
          </a:p>
          <a:p>
            <a:pPr marL="158750" indent="0">
              <a:buNone/>
            </a:pPr>
            <a:endParaRPr lang="en-US" sz="1100" dirty="0"/>
          </a:p>
          <a:p>
            <a:pPr marL="158750" indent="0">
              <a:buNone/>
            </a:pPr>
            <a:r>
              <a:rPr lang="en-US" sz="1100" dirty="0"/>
              <a:t>This mark would be constrainable as HOR and VERT.</a:t>
            </a:r>
          </a:p>
        </p:txBody>
      </p:sp>
    </p:spTree>
    <p:extLst>
      <p:ext uri="{BB962C8B-B14F-4D97-AF65-F5344CB8AC3E}">
        <p14:creationId xmlns:p14="http://schemas.microsoft.com/office/powerpoint/2010/main" val="1379081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158750" indent="0">
              <a:buNone/>
            </a:pPr>
            <a:r>
              <a:rPr lang="en-US" sz="1100" dirty="0"/>
              <a:t>This mark would be constrainable VERT but not HOR</a:t>
            </a:r>
          </a:p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048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158750" indent="0">
              <a:buNone/>
            </a:pPr>
            <a:r>
              <a:rPr lang="en-US" sz="1100" dirty="0"/>
              <a:t>This mark would be constrainable as HOR but not VERT.</a:t>
            </a:r>
          </a:p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327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158750" indent="0">
              <a:buNone/>
            </a:pPr>
            <a:r>
              <a:rPr lang="en-US" sz="1100" dirty="0"/>
              <a:t>An OPUS Share mark would not be constrainable as HOR or VERT.</a:t>
            </a:r>
          </a:p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169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OPUS Projects Manager Training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2013-08-07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Network Adjustment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750040-0BBC-4DF2-9753-C906C0F1896C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88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EF20C-F718-439D-B139-848D8DDC7935}" type="slidenum">
              <a:rPr lang="en-US" smtClean="0"/>
              <a:pPr/>
              <a:t>103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2013-08-07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Network Adjustment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OPUS Projects Manager Training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DA517-2C82-445E-B311-3D5BB660D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A11A0-B52E-4CBD-850D-2F2880A570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D9F25-7EF7-40F6-8A32-4C4E5BF7E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29DF9-F8E1-4220-8C8F-E52644C55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E0FD7-9D69-40FF-A39A-14A1B2877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7A65C-DB02-40FD-B398-2EDF7BACD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AE211-844B-4151-8B2D-057E7F6F7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4C86E-AAC7-4EB9-9B17-B55C6A2338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A20C1-84A2-43C6-AE3D-B33835BB0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2499-3BD0-4479-A007-81116472F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E69C7-1B18-4440-B37C-980B15AE2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64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14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80160"/>
            <a:ext cx="8229600" cy="493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DB39F3B-4E68-46BF-96FD-9721229251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685800" y="2286000"/>
            <a:ext cx="7772400" cy="76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OPUS Projects Manager Training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42900" y="2956510"/>
            <a:ext cx="8458200" cy="100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dirty="0"/>
              <a:t>Step 4 : Network Adjustment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lang="en-US" sz="3600" dirty="0">
                <a:latin typeface="+mj-lt"/>
                <a:ea typeface="+mj-ea"/>
                <a:cs typeface="+mj-cs"/>
              </a:rPr>
              <a:t>c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ont</a:t>
            </a:r>
            <a:r>
              <a:rPr lang="en-US" sz="3600" dirty="0" err="1">
                <a:latin typeface="+mj-lt"/>
                <a:ea typeface="+mj-ea"/>
                <a:cs typeface="+mj-cs"/>
              </a:rPr>
              <a:t>inued</a:t>
            </a:r>
            <a:r>
              <a:rPr lang="en-US" sz="3600" dirty="0">
                <a:latin typeface="+mj-lt"/>
                <a:ea typeface="+mj-ea"/>
                <a:cs typeface="+mj-cs"/>
              </a:rPr>
              <a:t>)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57450"/>
            <a:ext cx="6400800" cy="1752600"/>
          </a:xfrm>
        </p:spPr>
        <p:txBody>
          <a:bodyPr/>
          <a:lstStyle/>
          <a:p>
            <a:br>
              <a:rPr lang="en-US" dirty="0"/>
            </a:br>
            <a:r>
              <a:rPr lang="en-US"/>
              <a:t> ngs.opus.projects@noaa.gov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DA517-2C82-445E-B311-3D5BB660DD9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Step 4 : Network Adjustment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C3360-A744-F4E4-F1E8-95C90AA18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Marks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8098D-D331-06C4-18B0-71E50F0CC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2023-10-16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084049-4998-E31B-A9F1-51F8CAAB4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Step 4 : Network Adjustment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B9F28-ECCE-A46F-B267-B27F2A51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C9AC5C-A3AF-9005-00F7-D7DFBD2EC993}"/>
              </a:ext>
            </a:extLst>
          </p:cNvPr>
          <p:cNvSpPr txBox="1"/>
          <p:nvPr/>
        </p:nvSpPr>
        <p:spPr>
          <a:xfrm>
            <a:off x="599354" y="1766591"/>
            <a:ext cx="186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OU03 (AJ4598)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29F409-D68E-35F5-FAFC-E91BAE923E83}"/>
              </a:ext>
            </a:extLst>
          </p:cNvPr>
          <p:cNvSpPr txBox="1"/>
          <p:nvPr/>
        </p:nvSpPr>
        <p:spPr>
          <a:xfrm>
            <a:off x="599356" y="2074367"/>
            <a:ext cx="651606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CBN         -  This is a Cooperative Base Network Control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DESIGNATION -  ODU 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PID         -  AJ4598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STATE/COUNTY-  VA/C OF NORFOLK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COUNTRY     -  US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USGS QUAD   -  NORFOLK NORTH (2019)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AJ4598* NAD 83(2011) POSITION- 36 53 11.86975(N) 076 18 13.50342(W)   ADJUSTED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AJ4598* NAD 83(2011) ELLIP HT-   -34.294 (meters)        (06/27/12)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AJ4598* NAD 83(2011) EPOCH   -  2010.00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AJ4598* NAVD 88 ORTHO HEIGHT -     2.7   (meters)        9.    (feet) GPS OBS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NAVD 88 orthometric height was determined with geoid model    GEOID03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GEOID HEIGHT    -        -36.982 (meters)                     GEOID03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GEOID HEIGHT    -        -37.036 (meters)                     GEOID18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NAD 83(2011) X  -  1,209,332.458 (meters)                     COMP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NAD 83(2011) Y  - -4,962,292.927 (meters)                     COMP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NAD 83(2011) Z  -  3,807,317.170 (meters)                     COMP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LAPLACE CORR    -         -3.10  (seconds)                    DEFLEC18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Network accuracy estimates per FGDC Geospatial Positioning Accuracy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Standards:                                 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       FGDC (95% conf, cm)     Standard deviation (cm)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CorrNE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 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Horiz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Ellip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SD_N   SD_E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SD_h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(unitless)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-------------------------------------------------------------------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NETWORK    0.56   0.82           0.24   0.22   0.42     -0.15152312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AJ4598  -------------------------------------------------------------------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375042-7498-352B-EA2C-9D01B23BA816}"/>
              </a:ext>
            </a:extLst>
          </p:cNvPr>
          <p:cNvSpPr/>
          <p:nvPr/>
        </p:nvSpPr>
        <p:spPr>
          <a:xfrm>
            <a:off x="1174377" y="3439059"/>
            <a:ext cx="4327391" cy="1614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A06991-503F-6C90-D68F-78C38F4E2CFC}"/>
              </a:ext>
            </a:extLst>
          </p:cNvPr>
          <p:cNvSpPr/>
          <p:nvPr/>
        </p:nvSpPr>
        <p:spPr>
          <a:xfrm>
            <a:off x="1174377" y="3069432"/>
            <a:ext cx="4327391" cy="264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24253E-9AB4-7B5E-0781-8C5C970D6B31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Yes</a:t>
            </a:r>
          </a:p>
          <a:p>
            <a:r>
              <a:rPr lang="en-US" sz="1200" dirty="0"/>
              <a:t>VERT: No</a:t>
            </a:r>
          </a:p>
        </p:txBody>
      </p:sp>
    </p:spTree>
    <p:extLst>
      <p:ext uri="{BB962C8B-B14F-4D97-AF65-F5344CB8AC3E}">
        <p14:creationId xmlns:p14="http://schemas.microsoft.com/office/powerpoint/2010/main" val="31235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039EC-0E61-4E66-A519-EF4C6FF29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and Submit to 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4C007-88A5-4CF7-9A62-4C218A6A2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80160"/>
            <a:ext cx="3323968" cy="4937760"/>
          </a:xfrm>
        </p:spPr>
        <p:txBody>
          <a:bodyPr/>
          <a:lstStyle/>
          <a:p>
            <a:r>
              <a:rPr lang="en-US" dirty="0"/>
              <a:t>Need Tracking 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D75FC-BC71-43F4-B35C-687BFE3D2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7A1BB-4007-4269-9465-11E8DA0D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B210B-0943-426B-A386-74B9DAC31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100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B5FB1C-A5FD-4F26-85BB-8F7DBA936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508" y="1198605"/>
            <a:ext cx="4889384" cy="52021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7AA173-93E9-4794-84CF-07079754CB42}"/>
              </a:ext>
            </a:extLst>
          </p:cNvPr>
          <p:cNvSpPr txBox="1"/>
          <p:nvPr/>
        </p:nvSpPr>
        <p:spPr>
          <a:xfrm rot="21140378">
            <a:off x="461295" y="4571822"/>
            <a:ext cx="4598887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https://geodesy.noaa.gov/SurveyProposal/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44478E-2074-1605-92AC-BB86C32966B7}"/>
              </a:ext>
            </a:extLst>
          </p:cNvPr>
          <p:cNvSpPr txBox="1"/>
          <p:nvPr/>
        </p:nvSpPr>
        <p:spPr>
          <a:xfrm rot="21137713">
            <a:off x="402385" y="2849047"/>
            <a:ext cx="3700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NGS Survey Project Proposal page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9711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F1BAF-16F2-4FC1-BDE3-F72A0007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Control Buttons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A6943-B6A0-4E69-9353-8356E56E0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FF29F-0839-4BEE-8D85-8344E9A25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BF74D-D7AB-46FC-A44E-A88C977E9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9BD46-678B-4B2E-8611-D69D528C7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101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3651DC-80FF-46DF-A915-E1C9075BB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80160"/>
            <a:ext cx="5147627" cy="38123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31326D-5E74-4C7C-A1EC-FA009F2F61BC}"/>
              </a:ext>
            </a:extLst>
          </p:cNvPr>
          <p:cNvSpPr txBox="1"/>
          <p:nvPr/>
        </p:nvSpPr>
        <p:spPr>
          <a:xfrm>
            <a:off x="1161850" y="2594602"/>
            <a:ext cx="2278729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Without Tracking ID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C564D8-C501-488B-A7C9-19DB3B0A5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46" y="525780"/>
            <a:ext cx="1348902" cy="36027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CD2BC72-0BC6-4BDD-AEA8-D685881BAAD1}"/>
              </a:ext>
            </a:extLst>
          </p:cNvPr>
          <p:cNvSpPr txBox="1"/>
          <p:nvPr/>
        </p:nvSpPr>
        <p:spPr>
          <a:xfrm>
            <a:off x="1161850" y="3068828"/>
            <a:ext cx="2651033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err="1">
                <a:solidFill>
                  <a:srgbClr val="FF0000"/>
                </a:solidFill>
              </a:rPr>
              <a:t>WithTracking</a:t>
            </a:r>
            <a:r>
              <a:rPr lang="en-US" i="1" dirty="0">
                <a:solidFill>
                  <a:srgbClr val="FF0000"/>
                </a:solidFill>
              </a:rPr>
              <a:t> ID = 0000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DC39FDC-20CF-4149-A960-324177ADE9DB}"/>
              </a:ext>
            </a:extLst>
          </p:cNvPr>
          <p:cNvCxnSpPr>
            <a:cxnSpLocks/>
            <a:stCxn id="14" idx="3"/>
            <a:endCxn id="10" idx="1"/>
          </p:cNvCxnSpPr>
          <p:nvPr/>
        </p:nvCxnSpPr>
        <p:spPr>
          <a:xfrm>
            <a:off x="3812883" y="3253494"/>
            <a:ext cx="3695357" cy="231351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749560C-203A-418F-B0EB-1ABCA6A788CB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 flipV="1">
            <a:off x="3440579" y="2327165"/>
            <a:ext cx="2588767" cy="452103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C88D8D9-539E-5216-913A-A6DF074C3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8240" y="525780"/>
            <a:ext cx="1309412" cy="591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1DAA1-881C-4453-89EB-90D4B9293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and Submit Checklist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B4653-8197-404C-A769-780819DE9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FF454-F1B9-45A2-8AD7-056B77E12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6B242-100D-4188-9ADE-AF4B72E30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102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B57EDEB-B2A5-402F-A520-4B2CF6006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0160"/>
            <a:ext cx="4813300" cy="493776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REVIEW and Submit to NGS Button </a:t>
            </a:r>
            <a:r>
              <a:rPr lang="en-US" dirty="0"/>
              <a:t>triggers OP5.1 to examine the project for the needed list of submissions.</a:t>
            </a:r>
          </a:p>
          <a:p>
            <a:r>
              <a:rPr lang="en-US" dirty="0" err="1"/>
              <a:t>WinDESC</a:t>
            </a:r>
            <a:r>
              <a:rPr lang="en-US" dirty="0"/>
              <a:t>, photos, field logs, and a variety of other items.</a:t>
            </a:r>
          </a:p>
          <a:p>
            <a:r>
              <a:rPr lang="en-US" dirty="0"/>
              <a:t>This is to be covered in a future training.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CAB69D1-570A-42A6-BF54-D724019BB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8456" y="1135996"/>
            <a:ext cx="3450124" cy="52425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0E58012-D7B9-4A36-8D95-39E1265B6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845" y="3320774"/>
            <a:ext cx="1104887" cy="43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4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B58CD49-D1DA-4605-B76C-7D8DAD7BF6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"/>
            <a:ext cx="9144000" cy="65532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ADE0FD7-9D69-40FF-A39A-14A1B2877D33}" type="slidenum">
              <a:rPr lang="en-US" smtClean="0"/>
              <a:pPr>
                <a:defRPr/>
              </a:pPr>
              <a:t>103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199" y="5212080"/>
            <a:ext cx="8474927" cy="1200329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The last step is to delete your project. You can keep your project on-line for as long as needed, but be courteous and “delete when complete.” </a:t>
            </a:r>
            <a:r>
              <a:rPr lang="en-US" sz="2400" b="1" dirty="0">
                <a:solidFill>
                  <a:srgbClr val="FFFF00"/>
                </a:solidFill>
              </a:rPr>
              <a:t>Warning – clicking OK here deletes the project.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9911F3-6491-4ED1-8D82-F4562A312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315" y="2457571"/>
            <a:ext cx="4257143" cy="19428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810E83-9BA9-0C84-A60E-B71F966A9A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78" y="3267094"/>
            <a:ext cx="1038095" cy="32381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77BC3CA-D34D-02E5-95A2-3C453E3670DE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1130473" y="3428999"/>
            <a:ext cx="839842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67B43-2653-46DE-B8B8-4557FE6CE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E61E7-26F4-4083-91B7-F4FAE1978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33372-1EA0-4903-86BD-D296275E9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104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9700E3-5023-4D6B-8F22-C604B9280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790" y="2457571"/>
            <a:ext cx="4257143" cy="1942857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E1BC86A-47CD-4C73-A836-C31149B94CA3}"/>
              </a:ext>
            </a:extLst>
          </p:cNvPr>
          <p:cNvSpPr/>
          <p:nvPr/>
        </p:nvSpPr>
        <p:spPr>
          <a:xfrm>
            <a:off x="2042160" y="3778744"/>
            <a:ext cx="2465683" cy="5181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44450" cmpd="thinThick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E2723A-7933-4134-9CDC-47C0C6CF3BED}"/>
              </a:ext>
            </a:extLst>
          </p:cNvPr>
          <p:cNvSpPr txBox="1"/>
          <p:nvPr/>
        </p:nvSpPr>
        <p:spPr>
          <a:xfrm>
            <a:off x="2118045" y="3837769"/>
            <a:ext cx="23897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Yes, I’m sure.</a:t>
            </a:r>
          </a:p>
          <a:p>
            <a:r>
              <a:rPr lang="en-US" sz="1000" b="1" dirty="0">
                <a:solidFill>
                  <a:srgbClr val="FF0000"/>
                </a:solidFill>
              </a:rPr>
              <a:t>PERMANENTLY DELETE the Project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BD7C1C-0755-491E-B4EC-4504784BE134}"/>
              </a:ext>
            </a:extLst>
          </p:cNvPr>
          <p:cNvSpPr txBox="1"/>
          <p:nvPr/>
        </p:nvSpPr>
        <p:spPr>
          <a:xfrm>
            <a:off x="2042160" y="3290349"/>
            <a:ext cx="39776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Click “YES, I’m Sure” or “No, please CANCEL”</a:t>
            </a:r>
          </a:p>
          <a:p>
            <a:r>
              <a:rPr lang="en-US" sz="1000" dirty="0">
                <a:solidFill>
                  <a:srgbClr val="FF0000"/>
                </a:solidFill>
              </a:rPr>
              <a:t>This project cannot be restored</a:t>
            </a:r>
            <a:r>
              <a:rPr lang="en-US" sz="1000" dirty="0"/>
              <a:t>.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82FDFA5-6CA5-48C6-9F7B-74D3562FACF8}"/>
              </a:ext>
            </a:extLst>
          </p:cNvPr>
          <p:cNvSpPr/>
          <p:nvPr/>
        </p:nvSpPr>
        <p:spPr>
          <a:xfrm>
            <a:off x="4589214" y="3778744"/>
            <a:ext cx="1591104" cy="5181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44450" cmpd="thinThick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772ABF-C495-4B54-9490-8A379A7BA492}"/>
              </a:ext>
            </a:extLst>
          </p:cNvPr>
          <p:cNvSpPr txBox="1"/>
          <p:nvPr/>
        </p:nvSpPr>
        <p:spPr>
          <a:xfrm>
            <a:off x="4623431" y="3852025"/>
            <a:ext cx="148018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B050"/>
                </a:solidFill>
              </a:rPr>
              <a:t>No, Please CANCEL the request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6A6688-225D-39AD-8DB8-674D7C9CAA54}"/>
              </a:ext>
            </a:extLst>
          </p:cNvPr>
          <p:cNvSpPr txBox="1"/>
          <p:nvPr/>
        </p:nvSpPr>
        <p:spPr>
          <a:xfrm>
            <a:off x="1805414" y="4523237"/>
            <a:ext cx="4451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I wish this WARNING BOX would pop-up!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DD8257F-7ACA-1B91-77A1-CAEEB9133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8" y="3267094"/>
            <a:ext cx="1038095" cy="32381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7A4597E-61B5-E927-ACCE-2BF931138817}"/>
              </a:ext>
            </a:extLst>
          </p:cNvPr>
          <p:cNvCxnSpPr>
            <a:cxnSpLocks/>
          </p:cNvCxnSpPr>
          <p:nvPr/>
        </p:nvCxnSpPr>
        <p:spPr>
          <a:xfrm>
            <a:off x="1130473" y="3428999"/>
            <a:ext cx="839842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53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685800" y="2286000"/>
            <a:ext cx="7772400" cy="76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OPUS Projects Manager Training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85800" y="2980702"/>
            <a:ext cx="7772400" cy="100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Step 4 : Network Adjustment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57450"/>
            <a:ext cx="6400800" cy="1752600"/>
          </a:xfrm>
        </p:spPr>
        <p:txBody>
          <a:bodyPr/>
          <a:lstStyle/>
          <a:p>
            <a:br>
              <a:rPr lang="en-US" dirty="0"/>
            </a:br>
            <a:r>
              <a:rPr lang="en-US"/>
              <a:t> ngs.opus.projects@noaa.gov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2023-10-16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7DA517-2C82-445E-B311-3D5BB660DD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Step 4 : Network Adjustment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41215E-9243-4C83-8B7F-AEFD5BD74CA0}"/>
              </a:ext>
            </a:extLst>
          </p:cNvPr>
          <p:cNvSpPr txBox="1"/>
          <p:nvPr/>
        </p:nvSpPr>
        <p:spPr>
          <a:xfrm>
            <a:off x="3934326" y="1376796"/>
            <a:ext cx="1275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75949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57F07-37C1-D4F2-C0B2-5DCB54B8D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Marks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81E6B9-662E-E8E7-F8E8-0C6C84BF0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2023-10-16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915A79-9653-5C17-6288-226DE9F4F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Step 4 : Network Adjustment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9E1E8-0826-556C-2C28-3CB17AE58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BDCCC3-020F-2172-B609-25AF6C0CC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436" y="2115008"/>
            <a:ext cx="3970277" cy="42045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B480B0-E92D-0D62-9667-59D4A7E9CEA5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No</a:t>
            </a:r>
          </a:p>
          <a:p>
            <a:r>
              <a:rPr lang="en-US" sz="1200" dirty="0"/>
              <a:t>VERT: No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3253D6-9B77-F0FC-F70A-388F495F6D78}"/>
              </a:ext>
            </a:extLst>
          </p:cNvPr>
          <p:cNvSpPr txBox="1"/>
          <p:nvPr/>
        </p:nvSpPr>
        <p:spPr>
          <a:xfrm>
            <a:off x="589194" y="1756431"/>
            <a:ext cx="1818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863F (BBBX81)</a:t>
            </a:r>
          </a:p>
        </p:txBody>
      </p:sp>
    </p:spTree>
    <p:extLst>
      <p:ext uri="{BB962C8B-B14F-4D97-AF65-F5344CB8AC3E}">
        <p14:creationId xmlns:p14="http://schemas.microsoft.com/office/powerpoint/2010/main" val="9857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5684-F00C-F468-5070-0EA1AE568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CORS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31F58-2ADC-3547-E1C4-312967D36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03B7-8643-D0B5-DC7E-A82C150E7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18CEC-2B34-77A4-3A5E-8C734772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83DD8-BEE9-583A-CB14-A8B1CFCAF9BE}"/>
              </a:ext>
            </a:extLst>
          </p:cNvPr>
          <p:cNvSpPr txBox="1"/>
          <p:nvPr/>
        </p:nvSpPr>
        <p:spPr>
          <a:xfrm>
            <a:off x="599354" y="1766591"/>
            <a:ext cx="186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LOY2 (DF5272)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5628A9-4953-45C3-C3C4-D6750EDA219E}"/>
              </a:ext>
            </a:extLst>
          </p:cNvPr>
          <p:cNvSpPr txBox="1"/>
          <p:nvPr/>
        </p:nvSpPr>
        <p:spPr>
          <a:xfrm>
            <a:off x="599354" y="2184033"/>
            <a:ext cx="506004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 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DF5272 ***********************************************************************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HT_MOD      -  This is a Height Modernization Survey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CORS        -  This is a GPS Continuously Operating Reference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DESIGNATION -  LOYOLA 2 COOP CORS ARP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CORS_ID     -  LOY2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PID         -  DF5272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STATE/COUNTY-  VA/C OF CHESAPEAKE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COUNTRY     -  US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USGS QUAD   -  KEMPSVILLE (2019)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DF5272* NAD 83(2011) POSITION- 36 45 50.43110(N) 076 14 16.06827(W)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DF5272* NAD 83(2011) ELLIP HT-   -23.439 (meters)        (06/??/19)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DF5272* NAD 83(2011) EPOCH   -  2010.00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DF5272* NAVD 88 ORTHO HEIGHT -    13.85  (meters)       45.4   (feet) GPS OBS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7334B6-5C39-4F77-DA67-699FA24EFDF2}"/>
              </a:ext>
            </a:extLst>
          </p:cNvPr>
          <p:cNvSpPr/>
          <p:nvPr/>
        </p:nvSpPr>
        <p:spPr>
          <a:xfrm>
            <a:off x="1174377" y="4055047"/>
            <a:ext cx="2330823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C1FD10-8C11-CD8F-47A0-EE2ABC267219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Yes</a:t>
            </a:r>
          </a:p>
          <a:p>
            <a:r>
              <a:rPr lang="en-US" sz="1200" dirty="0"/>
              <a:t>VERT: Yes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8E8EAE-A849-E5BA-AB5B-B44C197CA49E}"/>
              </a:ext>
            </a:extLst>
          </p:cNvPr>
          <p:cNvSpPr/>
          <p:nvPr/>
        </p:nvSpPr>
        <p:spPr>
          <a:xfrm>
            <a:off x="1171335" y="3675714"/>
            <a:ext cx="4327392" cy="1452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F0A093-9783-F253-74D6-89065807B518}"/>
              </a:ext>
            </a:extLst>
          </p:cNvPr>
          <p:cNvSpPr/>
          <p:nvPr/>
        </p:nvSpPr>
        <p:spPr>
          <a:xfrm>
            <a:off x="1171336" y="3820970"/>
            <a:ext cx="4327391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1912D5-1C78-819E-255F-65C6DE6B5D11}"/>
              </a:ext>
            </a:extLst>
          </p:cNvPr>
          <p:cNvSpPr/>
          <p:nvPr/>
        </p:nvSpPr>
        <p:spPr>
          <a:xfrm>
            <a:off x="1171335" y="2331725"/>
            <a:ext cx="3832465" cy="1452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5684-F00C-F468-5070-0EA1AE568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CORS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31F58-2ADC-3547-E1C4-312967D36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03B7-8643-D0B5-DC7E-A82C150E7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18CEC-2B34-77A4-3A5E-8C734772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83DD8-BEE9-583A-CB14-A8B1CFCAF9BE}"/>
              </a:ext>
            </a:extLst>
          </p:cNvPr>
          <p:cNvSpPr txBox="1"/>
          <p:nvPr/>
        </p:nvSpPr>
        <p:spPr>
          <a:xfrm>
            <a:off x="599354" y="1766591"/>
            <a:ext cx="186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LOYX (DL3186)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5628A9-4953-45C3-C3C4-D6750EDA219E}"/>
              </a:ext>
            </a:extLst>
          </p:cNvPr>
          <p:cNvSpPr txBox="1"/>
          <p:nvPr/>
        </p:nvSpPr>
        <p:spPr>
          <a:xfrm>
            <a:off x="599354" y="2184033"/>
            <a:ext cx="50600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***********************************************************************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 CORS        -  This is a GPS Continuously Operating Reference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 DESIGNATION -  LOYOLA X CORS ARP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 CORS_ID     -  LOYX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 PID         -  DL3186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 STATE/COUNTY-  VA/C OF WILLIAMSBURG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 COUNTRY     -  US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 USGS QUAD   -  WILLIAMSBURG (2019)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DL3186* NAD 83(2011) POSITION- 37 16 35.03058(N) 076 41 43.81960(W)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DL3186* NAD 83(2011) ELLIP HT-     2.208 (meters)        (01/??/23)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DL3186* NAD 83(2011) EPOCH   -  2010.00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721BC9-A7AC-B07A-1B4A-6A9081B8AAC8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Yes</a:t>
            </a:r>
          </a:p>
          <a:p>
            <a:r>
              <a:rPr lang="en-US" sz="1200" dirty="0"/>
              <a:t>VERT: No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66E158-DECB-F8DE-9936-4B261977715B}"/>
              </a:ext>
            </a:extLst>
          </p:cNvPr>
          <p:cNvSpPr/>
          <p:nvPr/>
        </p:nvSpPr>
        <p:spPr>
          <a:xfrm>
            <a:off x="1171335" y="3684262"/>
            <a:ext cx="4327392" cy="1452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B30CFE-4CBA-729D-4FF7-A2B6E5B05656}"/>
              </a:ext>
            </a:extLst>
          </p:cNvPr>
          <p:cNvSpPr/>
          <p:nvPr/>
        </p:nvSpPr>
        <p:spPr>
          <a:xfrm>
            <a:off x="1171336" y="3829518"/>
            <a:ext cx="4327391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5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5684-F00C-F468-5070-0EA1AE568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CORS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31F58-2ADC-3547-E1C4-312967D36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03B7-8643-D0B5-DC7E-A82C150E7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18CEC-2B34-77A4-3A5E-8C734772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83DD8-BEE9-583A-CB14-A8B1CFCAF9BE}"/>
              </a:ext>
            </a:extLst>
          </p:cNvPr>
          <p:cNvSpPr txBox="1"/>
          <p:nvPr/>
        </p:nvSpPr>
        <p:spPr>
          <a:xfrm>
            <a:off x="599354" y="1766591"/>
            <a:ext cx="186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LS03 (DL1900)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5628A9-4953-45C3-C3C4-D6750EDA219E}"/>
              </a:ext>
            </a:extLst>
          </p:cNvPr>
          <p:cNvSpPr txBox="1"/>
          <p:nvPr/>
        </p:nvSpPr>
        <p:spPr>
          <a:xfrm>
            <a:off x="599354" y="2184033"/>
            <a:ext cx="50600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***********************************************************************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CORS        -  This is a GPS Continuously Operating Reference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DESIGNATION -  LOYOLA LS03 CORS ARP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CORS_ID     -  LS03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PID         -  DL1900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STATE/COUNTY-  VA/C OF VIRGINIA BEACH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COUNTRY     -  US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USGS QUAD   -  VIRGINIA BEACH (2019)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DL1900* NAD 83(2011) POSITION- 36 47 19.43646(N) 075 57 34.32984(W)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DL1900* NAD 83(2011) ELLIP HT-   -22.009 (meters)        (05/??/20)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DL1900* NAD 83(2011) EPOCH   -  2010.00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F57370-9201-FA64-93A9-E481AE4D88C5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Yes</a:t>
            </a:r>
          </a:p>
          <a:p>
            <a:r>
              <a:rPr lang="en-US" sz="1200" dirty="0"/>
              <a:t>VERT: No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815B4D-2170-324E-5B14-63CD4088F69E}"/>
              </a:ext>
            </a:extLst>
          </p:cNvPr>
          <p:cNvSpPr/>
          <p:nvPr/>
        </p:nvSpPr>
        <p:spPr>
          <a:xfrm>
            <a:off x="1171335" y="3684262"/>
            <a:ext cx="4327392" cy="1452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DCDC2-14B2-2378-E54F-6BDA5ADF3505}"/>
              </a:ext>
            </a:extLst>
          </p:cNvPr>
          <p:cNvSpPr/>
          <p:nvPr/>
        </p:nvSpPr>
        <p:spPr>
          <a:xfrm>
            <a:off x="1171336" y="3829518"/>
            <a:ext cx="4327391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5684-F00C-F468-5070-0EA1AE568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CORS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31F58-2ADC-3547-E1C4-312967D36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03B7-8643-D0B5-DC7E-A82C150E7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18CEC-2B34-77A4-3A5E-8C734772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83DD8-BEE9-583A-CB14-A8B1CFCAF9BE}"/>
              </a:ext>
            </a:extLst>
          </p:cNvPr>
          <p:cNvSpPr txBox="1"/>
          <p:nvPr/>
        </p:nvSpPr>
        <p:spPr>
          <a:xfrm>
            <a:off x="599354" y="1766591"/>
            <a:ext cx="186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NCEL (DL6896)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5628A9-4953-45C3-C3C4-D6750EDA219E}"/>
              </a:ext>
            </a:extLst>
          </p:cNvPr>
          <p:cNvSpPr txBox="1"/>
          <p:nvPr/>
        </p:nvSpPr>
        <p:spPr>
          <a:xfrm>
            <a:off x="599354" y="2184033"/>
            <a:ext cx="506004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***********************************************************************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HT_MOD      -  This is a Height Modernization Survey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CORS        -  This is a GPS Continuously Operating Reference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DESIGNATION -  ELIZABETH CITY CORS ARP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CORS_ID     -  NCEL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PID         -  DL6896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STATE/COUNTY-  NC/PASQUOTANK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COUNTRY     -  US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USGS QUAD   -  PASQUOTANK (2019)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DL6896* NAD 83(2011) POSITION- 36 20 28.79081(N) 076 15 29.27392(W)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DL6896* NAD 83(2011) ELLIP HT-   -29.730 (meters)        (05/??/21)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DL6896* NAD 83(2011) EPOCH   -  2010.00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DL6896* NAVD 88 ORTHO HEIGHT -     7.60  (meters)       24.9   (feet) GPS OBS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A21520-0E53-DAEF-7192-08275F23C042}"/>
              </a:ext>
            </a:extLst>
          </p:cNvPr>
          <p:cNvSpPr/>
          <p:nvPr/>
        </p:nvSpPr>
        <p:spPr>
          <a:xfrm>
            <a:off x="1174377" y="4055047"/>
            <a:ext cx="2330823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91CD6F-AB63-2929-03AE-ED55F29BBD80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Yes</a:t>
            </a:r>
          </a:p>
          <a:p>
            <a:r>
              <a:rPr lang="en-US" sz="1200" dirty="0"/>
              <a:t>VERT: Yes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EBC53C-86DD-DD69-F74C-9785C9B1D1FA}"/>
              </a:ext>
            </a:extLst>
          </p:cNvPr>
          <p:cNvSpPr/>
          <p:nvPr/>
        </p:nvSpPr>
        <p:spPr>
          <a:xfrm>
            <a:off x="1171335" y="3675714"/>
            <a:ext cx="4327392" cy="1452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5E223F-360A-AC51-EB25-FE961C492921}"/>
              </a:ext>
            </a:extLst>
          </p:cNvPr>
          <p:cNvSpPr/>
          <p:nvPr/>
        </p:nvSpPr>
        <p:spPr>
          <a:xfrm>
            <a:off x="1171336" y="3820970"/>
            <a:ext cx="4327391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51AB29-01A7-0F2A-FD9D-2422A04C68DF}"/>
              </a:ext>
            </a:extLst>
          </p:cNvPr>
          <p:cNvSpPr/>
          <p:nvPr/>
        </p:nvSpPr>
        <p:spPr>
          <a:xfrm>
            <a:off x="1171335" y="2331725"/>
            <a:ext cx="3832465" cy="1452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3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5684-F00C-F468-5070-0EA1AE568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CORS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31F58-2ADC-3547-E1C4-312967D36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03B7-8643-D0B5-DC7E-A82C150E7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18CEC-2B34-77A4-3A5E-8C734772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83DD8-BEE9-583A-CB14-A8B1CFCAF9BE}"/>
              </a:ext>
            </a:extLst>
          </p:cNvPr>
          <p:cNvSpPr txBox="1"/>
          <p:nvPr/>
        </p:nvSpPr>
        <p:spPr>
          <a:xfrm>
            <a:off x="599354" y="1766591"/>
            <a:ext cx="186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NCGA (DL6898)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5628A9-4953-45C3-C3C4-D6750EDA219E}"/>
              </a:ext>
            </a:extLst>
          </p:cNvPr>
          <p:cNvSpPr txBox="1"/>
          <p:nvPr/>
        </p:nvSpPr>
        <p:spPr>
          <a:xfrm>
            <a:off x="599354" y="2184033"/>
            <a:ext cx="506004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***********************************************************************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HT_MOD      -  This is a Height Modernization Survey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CORS        -  This is a GPS Continuously Operating Reference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DESIGNATION -  GATESVILLE CORS ARP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CORS_ID     -  NCGA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PID         -  DL6898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STATE/COUNTY-  NC/GATES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COUNTRY     -  US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USGS QUAD   -  MERCHANTS MILLPOND (2019)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DL6898* NAD 83(2011) POSITION- 36 26 12.65519(N) 076 43 16.51667(W)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DL6898* NAD 83(2011) ELLIP HT-   -20.469 (meters)        (06/??/19)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DL6898* NAD 83(2011) EPOCH   -  2010.00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DL6898* NAVD 88 ORTHO HEIGHT -    15.65  (meters)       51.3   (feet) GPS OBS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D5316F-156F-65B8-DFE3-1F89E4CC33DA}"/>
              </a:ext>
            </a:extLst>
          </p:cNvPr>
          <p:cNvSpPr/>
          <p:nvPr/>
        </p:nvSpPr>
        <p:spPr>
          <a:xfrm>
            <a:off x="1174377" y="4055047"/>
            <a:ext cx="2330823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755785-79E5-1328-44EC-C3BC2510CCB6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Yes</a:t>
            </a:r>
          </a:p>
          <a:p>
            <a:r>
              <a:rPr lang="en-US" sz="1200" dirty="0"/>
              <a:t>VERT: Yes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17E9C7-E939-9AAB-76EF-FB0E5B97E0C0}"/>
              </a:ext>
            </a:extLst>
          </p:cNvPr>
          <p:cNvSpPr/>
          <p:nvPr/>
        </p:nvSpPr>
        <p:spPr>
          <a:xfrm>
            <a:off x="1171335" y="3675714"/>
            <a:ext cx="4327392" cy="1452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C098ED-5CDF-EF67-1564-B407EF70D278}"/>
              </a:ext>
            </a:extLst>
          </p:cNvPr>
          <p:cNvSpPr/>
          <p:nvPr/>
        </p:nvSpPr>
        <p:spPr>
          <a:xfrm>
            <a:off x="1171336" y="3820970"/>
            <a:ext cx="4327391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A01F8E-D7CD-4BD9-5E30-536D724D8570}"/>
              </a:ext>
            </a:extLst>
          </p:cNvPr>
          <p:cNvSpPr/>
          <p:nvPr/>
        </p:nvSpPr>
        <p:spPr>
          <a:xfrm>
            <a:off x="1171335" y="2331725"/>
            <a:ext cx="3832465" cy="1452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46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5684-F00C-F468-5070-0EA1AE568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CORS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31F58-2ADC-3547-E1C4-312967D36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03B7-8643-D0B5-DC7E-A82C150E7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18CEC-2B34-77A4-3A5E-8C734772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83DD8-BEE9-583A-CB14-A8B1CFCAF9BE}"/>
              </a:ext>
            </a:extLst>
          </p:cNvPr>
          <p:cNvSpPr txBox="1"/>
          <p:nvPr/>
        </p:nvSpPr>
        <p:spPr>
          <a:xfrm>
            <a:off x="599354" y="1766591"/>
            <a:ext cx="186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VAGP (DJ5202)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5628A9-4953-45C3-C3C4-D6750EDA219E}"/>
              </a:ext>
            </a:extLst>
          </p:cNvPr>
          <p:cNvSpPr txBox="1"/>
          <p:nvPr/>
        </p:nvSpPr>
        <p:spPr>
          <a:xfrm>
            <a:off x="599354" y="2184033"/>
            <a:ext cx="50600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***********************************************************************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 CORS        -  This is a GPS Continuously Operating Reference Station.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 DESIGNATION -  VA GLOUCESTER PT CORS ARP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 CORS_ID     -  VAGP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 PID         -  DJ5202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 STATE/COUNTY-  VA/GLOUCESTER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 COUNTRY     -  US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 USGS QUAD   -  POQUOSON WEST (2019)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DJ5202* NAD 83(2011) POSITION- 37 14 55.00829(N) 076 29 57.73102(W)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DJ5202* NAD 83(2011) ELLIP HT-   -19.814 (meters)        (06/??/19)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DJ5202* NAD 83(2011) EPOCH   -  2010.00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F10B94-F822-98A2-6265-E44336DF7572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Yes</a:t>
            </a:r>
          </a:p>
          <a:p>
            <a:r>
              <a:rPr lang="en-US" sz="1200" dirty="0"/>
              <a:t>VERT: No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A52C4C-A5F8-D9D3-9805-4DF6BF26DE28}"/>
              </a:ext>
            </a:extLst>
          </p:cNvPr>
          <p:cNvSpPr/>
          <p:nvPr/>
        </p:nvSpPr>
        <p:spPr>
          <a:xfrm>
            <a:off x="1171335" y="3684262"/>
            <a:ext cx="4327392" cy="1452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3D1459-E00C-7963-0C8C-62FF224A5173}"/>
              </a:ext>
            </a:extLst>
          </p:cNvPr>
          <p:cNvSpPr/>
          <p:nvPr/>
        </p:nvSpPr>
        <p:spPr>
          <a:xfrm>
            <a:off x="1171336" y="3829518"/>
            <a:ext cx="4327391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14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61179-CC92-2106-ACE7-EFA597727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Free Adjustment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C07F70-D8D7-86F7-1BF4-CD87E29C65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Aligns the adjustment to reference frame of choice, usually NAD83(2011) and to a single Lat/Lon and Ellipsoid height.</a:t>
            </a:r>
          </a:p>
          <a:p>
            <a:r>
              <a:rPr lang="en-US" dirty="0"/>
              <a:t>Input is “network-final”</a:t>
            </a:r>
          </a:p>
          <a:p>
            <a:r>
              <a:rPr lang="en-US" sz="3200" dirty="0"/>
              <a:t>Output is </a:t>
            </a:r>
            <a:r>
              <a:rPr lang="en-US" dirty="0"/>
              <a:t>“network-final-horizontal-free”</a:t>
            </a:r>
          </a:p>
          <a:p>
            <a:endParaRPr lang="en-US" sz="3200" dirty="0"/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3D7901-EFCC-A514-4A00-DA65C1F98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DB42E-FC4F-639E-07C8-6900B5B0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BFB96-6DD4-E713-DD19-E4356C37A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20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C157AAE-E836-C1BD-406C-D345466C9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38" y="0"/>
            <a:ext cx="8226323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3D7901-EFCC-A514-4A00-DA65C1F98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DB42E-FC4F-639E-07C8-6900B5B0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BFB96-6DD4-E713-DD19-E4356C37A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F176BC-060B-9739-64C0-B797A4F1BD8E}"/>
              </a:ext>
            </a:extLst>
          </p:cNvPr>
          <p:cNvSpPr/>
          <p:nvPr/>
        </p:nvSpPr>
        <p:spPr>
          <a:xfrm>
            <a:off x="612061" y="2067676"/>
            <a:ext cx="2413819" cy="28223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5E0F4B-1FE2-F283-B3CD-BCF413EB9EA8}"/>
              </a:ext>
            </a:extLst>
          </p:cNvPr>
          <p:cNvSpPr/>
          <p:nvPr/>
        </p:nvSpPr>
        <p:spPr>
          <a:xfrm>
            <a:off x="4400550" y="2470316"/>
            <a:ext cx="204788" cy="20557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F02D4D-663C-7DBA-8FC3-15A3C1F3AA72}"/>
              </a:ext>
            </a:extLst>
          </p:cNvPr>
          <p:cNvSpPr txBox="1"/>
          <p:nvPr/>
        </p:nvSpPr>
        <p:spPr>
          <a:xfrm>
            <a:off x="612061" y="2969505"/>
            <a:ext cx="2509577" cy="261610"/>
          </a:xfrm>
          <a:prstGeom prst="rect">
            <a:avLst/>
          </a:prstGeom>
          <a:solidFill>
            <a:srgbClr val="00B050">
              <a:alpha val="10000"/>
            </a:srgbClr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</a:rPr>
              <a:t>OPUS Projects suggested constraint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D9A5F4-2BAD-3000-7B92-BD213792EB99}"/>
              </a:ext>
            </a:extLst>
          </p:cNvPr>
          <p:cNvSpPr/>
          <p:nvPr/>
        </p:nvSpPr>
        <p:spPr>
          <a:xfrm>
            <a:off x="612061" y="5109083"/>
            <a:ext cx="7557319" cy="20557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447C76FA-6260-5BEE-EB34-F14934953CCD}"/>
              </a:ext>
            </a:extLst>
          </p:cNvPr>
          <p:cNvCxnSpPr>
            <a:cxnSpLocks/>
            <a:stCxn id="9" idx="1"/>
            <a:endCxn id="11" idx="1"/>
          </p:cNvCxnSpPr>
          <p:nvPr/>
        </p:nvCxnSpPr>
        <p:spPr>
          <a:xfrm rot="10800000" flipV="1">
            <a:off x="612061" y="3100310"/>
            <a:ext cx="12700" cy="2111562"/>
          </a:xfrm>
          <a:prstGeom prst="bentConnector3">
            <a:avLst>
              <a:gd name="adj1" fmla="val 1800000"/>
            </a:avLst>
          </a:prstGeom>
          <a:ln w="190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0C93F8EA-D017-ED5F-6411-6120CD778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11608">
            <a:off x="6107154" y="2442559"/>
            <a:ext cx="1076190" cy="4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7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0160"/>
            <a:ext cx="8686800" cy="4937760"/>
          </a:xfrm>
        </p:spPr>
        <p:txBody>
          <a:bodyPr/>
          <a:lstStyle/>
          <a:p>
            <a:pPr marL="461963" indent="-461963"/>
            <a:r>
              <a:rPr lang="en-US" sz="2800" dirty="0"/>
              <a:t>Introduction</a:t>
            </a:r>
          </a:p>
          <a:p>
            <a:pPr marL="461963" indent="-461963"/>
            <a:r>
              <a:rPr lang="en-US" sz="2800" dirty="0"/>
              <a:t>Step 1 : Creating a Project</a:t>
            </a:r>
          </a:p>
          <a:p>
            <a:pPr marL="461963" indent="-461963"/>
            <a:r>
              <a:rPr lang="en-US" sz="2800" dirty="0"/>
              <a:t>Step 2 : Uploading Data</a:t>
            </a:r>
          </a:p>
          <a:p>
            <a:pPr marL="461963" indent="-461963"/>
            <a:r>
              <a:rPr lang="en-US" sz="2800" dirty="0"/>
              <a:t>Step 3 : Session Processing</a:t>
            </a:r>
          </a:p>
          <a:p>
            <a:pPr marL="461963" indent="-461963">
              <a:buFont typeface="Wingdings" pitchFamily="2" charset="2"/>
              <a:buChar char="Ø"/>
            </a:pPr>
            <a:r>
              <a:rPr lang="en-US" sz="2800" b="1" dirty="0"/>
              <a:t>Step 4 : Network Adjustment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Step 4 : Network Adjustment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1C9D630-B8C5-BF43-16B4-B9142B04E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1741"/>
            <a:ext cx="9144000" cy="495451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3D7901-EFCC-A514-4A00-DA65C1F98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DB42E-FC4F-639E-07C8-6900B5B0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BFB96-6DD4-E713-DD19-E4356C37A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F5F2A3-862C-016E-B843-BC7A4567C0F9}"/>
              </a:ext>
            </a:extLst>
          </p:cNvPr>
          <p:cNvSpPr txBox="1"/>
          <p:nvPr/>
        </p:nvSpPr>
        <p:spPr>
          <a:xfrm>
            <a:off x="6019800" y="2775097"/>
            <a:ext cx="2054889" cy="369332"/>
          </a:xfrm>
          <a:prstGeom prst="rect">
            <a:avLst/>
          </a:prstGeom>
          <a:solidFill>
            <a:srgbClr val="00B050">
              <a:alpha val="10000"/>
            </a:srgbClr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Verify your inputs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F36E35-EA7F-F70B-BFDB-8934F142F9AC}"/>
              </a:ext>
            </a:extLst>
          </p:cNvPr>
          <p:cNvSpPr/>
          <p:nvPr/>
        </p:nvSpPr>
        <p:spPr>
          <a:xfrm>
            <a:off x="95693" y="2775097"/>
            <a:ext cx="5613991" cy="249865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6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0578A0F-C056-6E3C-435C-AC3F8EA21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95328"/>
            <a:ext cx="9144000" cy="8152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61179-CC92-2106-ACE7-EFA597727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Notification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C9F84A5-2979-F8F6-C7FF-6EE8140AB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0160"/>
            <a:ext cx="8229600" cy="1177905"/>
          </a:xfrm>
        </p:spPr>
        <p:txBody>
          <a:bodyPr/>
          <a:lstStyle/>
          <a:p>
            <a:r>
              <a:rPr lang="en-US" dirty="0"/>
              <a:t>Analysis is same as for “network-final”.</a:t>
            </a:r>
          </a:p>
          <a:p>
            <a:r>
              <a:rPr lang="en-US" dirty="0"/>
              <a:t>12 files attached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3D7901-EFCC-A514-4A00-DA65C1F98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DB42E-FC4F-639E-07C8-6900B5B0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BFB96-6DD4-E713-DD19-E4356C37A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4C86E-AAC7-4EB9-9B17-B55C6A23384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76B3D5-FDD2-BB83-8B95-90201E23D56B}"/>
              </a:ext>
            </a:extLst>
          </p:cNvPr>
          <p:cNvSpPr/>
          <p:nvPr/>
        </p:nvSpPr>
        <p:spPr>
          <a:xfrm>
            <a:off x="1632155" y="5804549"/>
            <a:ext cx="6862916" cy="23459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3F1752-F400-B147-0EE9-D83CB295FA17}"/>
              </a:ext>
            </a:extLst>
          </p:cNvPr>
          <p:cNvSpPr txBox="1"/>
          <p:nvPr/>
        </p:nvSpPr>
        <p:spPr>
          <a:xfrm>
            <a:off x="836049" y="2640945"/>
            <a:ext cx="610583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ATTACHMENT INVENTORY: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   -------------------------------------------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Processing Report (.txt) : network-final-horizontal-free.txt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B-file (.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bfile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: network-final-horizontal-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free.bfile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G-file (.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gfile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: network-final-horizontal-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free.gfile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Compvecs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(.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cvecs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: network-final-horizontal-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free.cvecs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Preplt2 (.preplt2)       : network-final-horizontal-free.preplt2</a:t>
            </a:r>
          </a:p>
          <a:p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Chkobs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(.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chkobs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: network-final-horizontal-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free.chkobs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Obschk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(.long)           : network-final-horizontal-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free.obschk.long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Obschk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(.short)          : network-final-horizontal-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free.obschk.short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Obsdes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(.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obsdes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: network-final-horizontal-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free.obsdes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Processing Log (.sum)    : network-final-horizontal-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free.sum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Processing Report (.xml) : network-final-horizontal-free.xml</a:t>
            </a:r>
          </a:p>
          <a:p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Serfil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(.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serfil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: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consolidated.serfil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05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B8B592D-13D8-FB04-8956-6AE8DC310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9762"/>
            <a:ext cx="9144000" cy="33984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Save 12 Files to a Folder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4F9550-8800-6293-2684-75F0D15981AD}"/>
              </a:ext>
            </a:extLst>
          </p:cNvPr>
          <p:cNvSpPr/>
          <p:nvPr/>
        </p:nvSpPr>
        <p:spPr>
          <a:xfrm>
            <a:off x="317090" y="2972248"/>
            <a:ext cx="2413819" cy="23459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22AD17-139F-92A2-E883-39446C55A8C8}"/>
              </a:ext>
            </a:extLst>
          </p:cNvPr>
          <p:cNvSpPr/>
          <p:nvPr/>
        </p:nvSpPr>
        <p:spPr>
          <a:xfrm>
            <a:off x="3605981" y="3235324"/>
            <a:ext cx="1848669" cy="173303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6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network-final-horizontal-free.txt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903DBD-EC70-BA72-30F7-2D8118394B79}"/>
              </a:ext>
            </a:extLst>
          </p:cNvPr>
          <p:cNvSpPr txBox="1"/>
          <p:nvPr/>
        </p:nvSpPr>
        <p:spPr>
          <a:xfrm>
            <a:off x="1914525" y="1033770"/>
            <a:ext cx="531495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NGS OPUS-Projects 5.1.2 NETWORK ADJUSTMENT REPORT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=================================================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All coordinate accuracies reported here are 1x the formal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uncertainties from the solution. For additional information: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geodesy.noaa.gov/OPUS/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Using_OPUS-Projects.html#accuracy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These positions were computed without any knowledge by the National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Geodetic Survey regarding the equipment or field operating procedures used.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SUBMITTED BY:         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dave.zenk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FILE NAME:            network-final-horizontal-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free.sum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SOFTWARE:             ADJUST(6.4.3)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DATE:                 2023-08-22T11:56:56 UTC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STANDARD ERROR OF UNIT WEIGHT: 1.345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TOTAL NUMBER OF VECTORS:       60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TOTAL NUMBER OF MARKS:         13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CONSTRAINED MARKS:             1 HORIZONTAL, 0 VERTICAL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loy2 N36:45:50.43110 W076:14:16.06827  -23.440m        NAD_83(2011) @ 2010.0000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loy2         0.24cm           0.25cm     0.68cm        NEU SIGMAS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START TIME:                    2021-02-10T00:00:00 GPS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STOP TIME:                     2021-03-04T23:59:30 GPS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STANDARD DEVIATION SCALARS:    2 SOURCES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1) Trimble RTK   HORIZONTAL: 1.734 UP: 1.576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2)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HORIZONTAL: 0.446 UP: 0.259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SESSION PROCESSING INCLUDED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===========================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FREQUENCY:                     L1-ONLY TO ION-FREE [BY BASELINE LENGTH]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OBSERVATION INTERVAL:          30 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ELEVATION CUTOFF:              15 deg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TROPO INTERVAL:                7200 s [PIECEWISE LINEAR PARAMETERIZATION]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DD CORRELATIONS:               ON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INCLUDED SOLUTION            RMS    SOFTWARE         RUN DATE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1) 2021-041 A                  1.6 cm  page5(2008.25)   2023-06-20T14:01 UTC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2) 2021-048 A                  1.4 cm  page5(2008.25)   2023-06-20T14:01 UTC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3) 2021-054 A                  1.5 cm  page5(2008.25)   2023-06-20T14:01 UTC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4) 2021-055 A                  1.4 cm  page5(2008.25)   2023-06-16T10:18 UTC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5) 2021-063 A                  1.4 cm  page5(2008.25)   2023-06-16T10:18 UTC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3E7E4E-6C07-C001-8E3A-F71F449600A4}"/>
              </a:ext>
            </a:extLst>
          </p:cNvPr>
          <p:cNvSpPr/>
          <p:nvPr/>
        </p:nvSpPr>
        <p:spPr>
          <a:xfrm>
            <a:off x="1914526" y="2781300"/>
            <a:ext cx="5141594" cy="76962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9B0C86-38A3-60F6-B778-58100DA956F4}"/>
              </a:ext>
            </a:extLst>
          </p:cNvPr>
          <p:cNvSpPr/>
          <p:nvPr/>
        </p:nvSpPr>
        <p:spPr>
          <a:xfrm>
            <a:off x="3909060" y="5434330"/>
            <a:ext cx="522062" cy="91567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3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network-final-horizontal-free.txt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A29CA4-605A-8734-4F8F-AAA35DE035DD}"/>
              </a:ext>
            </a:extLst>
          </p:cNvPr>
          <p:cNvSpPr txBox="1"/>
          <p:nvPr/>
        </p:nvSpPr>
        <p:spPr>
          <a:xfrm>
            <a:off x="1914525" y="1033770"/>
            <a:ext cx="53149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BASELINE      LENGTH           RMS       OBS   OMITTED    FIXED IN SOLUTION(S)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wlp2-loy2      1.870 km      0.7 cm    67371    12.0%    99.7%    2, 3, 4, 5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brmr-loy2     11.497 km      1.2 cm    17107     6.7%   100.0%    1, 2, 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gp99-loy2     14.532 km      1.8 cm    15572    12.0%    98.8%    1, 2, 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ou03-loy2     14.825 km      1.4 cm    14638    13.0%    98.9%    1, 2, 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ou18-loy2     15.251 km      2.1 cm    12668    31.8%    98.2%    1, 2, 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863f-loy2     21.424 km      1.5 cm    14736    16.7%    97.2%    1, 2, 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w416-loy2     21.627 km      2.0 cm    12919    23.0%    97.3%    1, 2, 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ls03-loy2     24.992 km      1.5 cm    90411     5.1%    99.1%    1, 2, 3,...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ncel-loy2     46.939 km      1.4 cm    90104     5.2%    97.9%    1, 2, 3,...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ncga-loy2     56.473 km      1.6 cm    88481     6.9%    95.2%    1, 2, 3,...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vagp-loy2     58.603 km      1.5 cm    91352     3.3%    97.6%    1, 2, 3,...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asub-loy2    491.455 km      1.4 cm    88254     2.9%    83.3%    1, 2, 3,...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UPLOADED VECTORS INCLUDED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===========================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BASELINE   USED   LENGTH   EPOCHS(min)  EPOCHS(max)   PDOP(min)  PDOP(max)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ou18-wlp2  2     14.221 km     301         302         2.76        2.91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w416-wlp2  2     21.253 km     301         305         1.49        1.71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863f-wlp2  2     20.521 km     301         302         1.52        1.75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ou03-wlp2  2     13.919 km     301         304         1.69        2.62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gp99-wlp2  2     13.709 km     192         313         1.52        1.58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brmr-wlp2  3     10.457 km     187         406         1.50        1.77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D237BC-928B-42D4-1952-10C65DE45857}"/>
              </a:ext>
            </a:extLst>
          </p:cNvPr>
          <p:cNvSpPr/>
          <p:nvPr/>
        </p:nvSpPr>
        <p:spPr>
          <a:xfrm>
            <a:off x="3648076" y="1053433"/>
            <a:ext cx="2276474" cy="177610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2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network-final-horizontal-free.txt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8C7B1E-4505-4D71-AD21-0D4DF7F1299A}"/>
              </a:ext>
            </a:extLst>
          </p:cNvPr>
          <p:cNvSpPr txBox="1"/>
          <p:nvPr/>
        </p:nvSpPr>
        <p:spPr>
          <a:xfrm>
            <a:off x="1914525" y="1033770"/>
            <a:ext cx="53149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MARK  ESTIMATED - PRELIMINARY ADJUSTMENT COORDINATE SHIFTS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863f  N:     -0.001 m (0.003 m) E:      0.007 m (0.003 m) H:      0.019 m (0.010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asub  N:      0.005 m (0.003 m) E:      0.005 m (0.004 m) H:      0.007 m (0.009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brmr  N:     -0.001 m (0.003 m) E:      0.007 m (0.003 m) H:      0.004 m (0.010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gp99  N:     -0.001 m (0.003 m) E:      0.006 m (0.003 m) H:      0.016 m (0.010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loy2  N:      0.002 m (0.003 m) E:      0.001 m (0.003 m) H:      0.001 m (0.009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ls03  N:      0.002 m (0.003 m) E:      0.005 m (0.003 m) H:     -0.004 m (0.009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ncel  N:     -0.002 m (0.003 m) E:      0.006 m (0.003 m) H:     -0.010 m (0.009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ncga  N:      0.002 m (0.003 m) E:      0.008 m (0.003 m) H:     -0.007 m (0.009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ou03  N:      0.001 m (0.003 m) E:      0.004 m (0.003 m) H:     -0.005 m (0.010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ou18  N:     -0.001 m (0.003 m) E:      0.006 m (0.003 m) H:      0.020 m (0.010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vagp  N:      0.001 m (0.003 m) E:      0.004 m (0.003 m) H:     -0.008 m (0.009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w416  N:      0.000 m (0.003 m) E:      0.007 m (0.003 m) H:      0.015 m (0.010 m)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wlp2  N:      0.001 m (0.003 m) E:      0.005 m (0.003 m) H:      0.019 m (0.009 m)</a:t>
            </a:r>
          </a:p>
          <a:p>
            <a:endParaRPr lang="pt-B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MARK  ESTIMATED - PUBLISHED HORIZONTAL COORDINATE SHIFTS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asub N:  0.002 m (0.003 m) E:  0.010 m (0.004 m) U:  0.014 m (0.009 m) CORS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loy2 N: -0.000 m (0.003 m) E:  0.000 m (0.003 m) U:  0.000 m (0.009 m) CORS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ls03 N: -0.001 m (0.003 m) E:  0.002 m (0.003 m) U: -0.007 m (0.009 m) CORS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ncel N: -0.007 m (0.003 m) E:  0.001 m (0.003 m) U: -0.014 m (0.009 m) CORS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ncga N: -0.002 m (0.003 m) E:  0.003 m (0.003 m) U:  0.005 m (0.009 m) CORS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vagp N:  0.003 m (0.003 m) E:  0.004 m (0.003 m) U: -0.011 m (0.009 m) CORS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A12727-E13F-7985-EE10-7AACB0F1A65A}"/>
              </a:ext>
            </a:extLst>
          </p:cNvPr>
          <p:cNvSpPr/>
          <p:nvPr/>
        </p:nvSpPr>
        <p:spPr>
          <a:xfrm>
            <a:off x="2848590" y="1289039"/>
            <a:ext cx="602533" cy="163114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FBE29C-CB26-517D-C554-3D280CC37C82}"/>
              </a:ext>
            </a:extLst>
          </p:cNvPr>
          <p:cNvSpPr/>
          <p:nvPr/>
        </p:nvSpPr>
        <p:spPr>
          <a:xfrm>
            <a:off x="5989230" y="1289039"/>
            <a:ext cx="602533" cy="163114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081B27-C2A4-1985-A3FA-7E620D87A2B4}"/>
              </a:ext>
            </a:extLst>
          </p:cNvPr>
          <p:cNvSpPr/>
          <p:nvPr/>
        </p:nvSpPr>
        <p:spPr>
          <a:xfrm>
            <a:off x="4418910" y="1289039"/>
            <a:ext cx="602533" cy="163114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DC3F0-D1DE-28C7-4F10-9B248277B960}"/>
              </a:ext>
            </a:extLst>
          </p:cNvPr>
          <p:cNvSpPr/>
          <p:nvPr/>
        </p:nvSpPr>
        <p:spPr>
          <a:xfrm>
            <a:off x="2590800" y="3249762"/>
            <a:ext cx="533400" cy="83099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B33023-CB34-B87D-1688-355E8FF3B336}"/>
              </a:ext>
            </a:extLst>
          </p:cNvPr>
          <p:cNvSpPr/>
          <p:nvPr/>
        </p:nvSpPr>
        <p:spPr>
          <a:xfrm>
            <a:off x="5259000" y="3249762"/>
            <a:ext cx="533400" cy="83099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7F8A9E-5ACE-7572-E673-47C4BE7530AA}"/>
              </a:ext>
            </a:extLst>
          </p:cNvPr>
          <p:cNvSpPr/>
          <p:nvPr/>
        </p:nvSpPr>
        <p:spPr>
          <a:xfrm>
            <a:off x="3924900" y="3249762"/>
            <a:ext cx="533400" cy="83099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99E45A-50F7-0552-5987-811C4F396F8D}"/>
              </a:ext>
            </a:extLst>
          </p:cNvPr>
          <p:cNvSpPr txBox="1"/>
          <p:nvPr/>
        </p:nvSpPr>
        <p:spPr>
          <a:xfrm rot="21385394">
            <a:off x="2363968" y="4705264"/>
            <a:ext cx="53149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B050"/>
                </a:solidFill>
              </a:rPr>
              <a:t>“Estimated” means: computed in the adjustment</a:t>
            </a:r>
          </a:p>
          <a:p>
            <a:r>
              <a:rPr lang="en-US" sz="1400" i="1" dirty="0">
                <a:solidFill>
                  <a:srgbClr val="00B050"/>
                </a:solidFill>
              </a:rPr>
              <a:t>“Preliminary” means: from the input adjustment.</a:t>
            </a:r>
          </a:p>
          <a:p>
            <a:r>
              <a:rPr lang="en-US" sz="1400" i="1" dirty="0">
                <a:solidFill>
                  <a:srgbClr val="00B050"/>
                </a:solidFill>
              </a:rPr>
              <a:t> The 4 Adjustments must be done in sequence.</a:t>
            </a:r>
          </a:p>
          <a:p>
            <a:r>
              <a:rPr lang="en-US" sz="1400" i="1" dirty="0">
                <a:solidFill>
                  <a:srgbClr val="00B050"/>
                </a:solidFill>
              </a:rPr>
              <a:t>But, keep track of inputs and outputs so you don’t get confused.</a:t>
            </a:r>
          </a:p>
        </p:txBody>
      </p:sp>
    </p:spTree>
    <p:extLst>
      <p:ext uri="{BB962C8B-B14F-4D97-AF65-F5344CB8AC3E}">
        <p14:creationId xmlns:p14="http://schemas.microsoft.com/office/powerpoint/2010/main" val="16960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network-final-horizontal-free.txt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12970A-A5A7-39CF-588C-4FA059EF6454}"/>
              </a:ext>
            </a:extLst>
          </p:cNvPr>
          <p:cNvSpPr txBox="1"/>
          <p:nvPr/>
        </p:nvSpPr>
        <p:spPr>
          <a:xfrm>
            <a:off x="1914525" y="1097280"/>
            <a:ext cx="53149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+++++++++++++++++++++++++++++++++++++++++++++++++++++++++++++++++++++++++++++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UNCONSTRAINED MARKS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+++++++++++++++++++++++++++++++++++++++++++++++++++++++++++++++++++++++++++++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MARK:      863f (0008; 863 8610 F)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REF FRAME:    NAD_83(2011) @ 2010.00000000          ITRF2014 @ 2021.13040785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X:                1206288.555 m    0.003 m          1206287.647 m    0.003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Y:               -4959186.782 m    0.008 m         -4959185.310 m    0.008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Z:                3812292.497 m    0.006 m          3812292.434 m    0.006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LAT:           36 56 33.74459      0.003 m       36 56 33.77504      0.003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 LON:        283 40 16.70089      0.003 m      283 40 16.67930      0.003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W LON:         76 19 43.29911      0.003 m       76 19 43.32070      0.003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EL HGT:               -34.679 m    0.010 m              -36.032 m    0.010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ORTHO HGT:              2.223 m    0.020 m  (= EL HGT - -36.902 GEOID18 HGT)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UTM COORDINATES    STATE PLANE COORDINATES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UTM (Zone 18)         SPC (4502 VA S)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NORTHING (Y)      4089341.273 m        1069848.930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EASTING (X)        381686.402 m        3693394.143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CONVERGENCE       -0.79865833 deg       1.31781944 deg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POINT SCALE        0.99977245           0.99997271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COMBINED FACTOR    0.99977789           0.99997815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US NATIONAL GRID DESIGNATOR: 18SUF8168689341 (NAD 83)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+++++++++++++++++++++++++++++++++++++++++++++++++++++++++++++++++++++++++++++</a:t>
            </a:r>
            <a:endParaRPr lang="pt-B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612285-D6D5-7233-96AA-505DE28B6991}"/>
              </a:ext>
            </a:extLst>
          </p:cNvPr>
          <p:cNvSpPr/>
          <p:nvPr/>
        </p:nvSpPr>
        <p:spPr>
          <a:xfrm>
            <a:off x="1917290" y="2357438"/>
            <a:ext cx="2199891" cy="11668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0C4A76-2A3A-970F-1A15-DF9FD27259F1}"/>
              </a:ext>
            </a:extLst>
          </p:cNvPr>
          <p:cNvSpPr/>
          <p:nvPr/>
        </p:nvSpPr>
        <p:spPr>
          <a:xfrm>
            <a:off x="1914525" y="2605895"/>
            <a:ext cx="2199891" cy="11668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F16983-E090-D899-0557-B428490F1D19}"/>
              </a:ext>
            </a:extLst>
          </p:cNvPr>
          <p:cNvSpPr/>
          <p:nvPr/>
        </p:nvSpPr>
        <p:spPr>
          <a:xfrm>
            <a:off x="1914525" y="2722576"/>
            <a:ext cx="2199891" cy="11668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3C95F6-2347-EDBF-E353-9001F6B6789F}"/>
              </a:ext>
            </a:extLst>
          </p:cNvPr>
          <p:cNvSpPr/>
          <p:nvPr/>
        </p:nvSpPr>
        <p:spPr>
          <a:xfrm>
            <a:off x="1914524" y="2844013"/>
            <a:ext cx="2199891" cy="11668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network-final-horizontal-free.txt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04CA7E-8E31-9770-F0D6-A875505DE46A}"/>
              </a:ext>
            </a:extLst>
          </p:cNvPr>
          <p:cNvSpPr txBox="1"/>
          <p:nvPr/>
        </p:nvSpPr>
        <p:spPr>
          <a:xfrm>
            <a:off x="1914525" y="1097280"/>
            <a:ext cx="53149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+++++++++++++++++++++++++++++++++++++++++++++++++++++++++++++++++++++++++++++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CONSTRAINED MARKS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+++++++++++++++++++++++++++++++++++++++++++++++++++++++++++++++++++++++++++++</a:t>
            </a:r>
          </a:p>
          <a:p>
            <a:endParaRPr lang="pt-B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MARK:      loy2 (0001; DF5272; LOYOLA 2 COOP CORS ARP)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CONSTRAIN: 3-D NORMAL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N36:45:50.43110 W076:14:16.06827  -23.440m        NAD_83(2011) @ 2010.0000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0.24cm           0.25cm     0.68cm        NEU SIGMAS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SHIFTS N:      0.002 m (0.003 m) E:      0.001 m (0.003 m) H:      0.001 m (0.009 m)</a:t>
            </a:r>
          </a:p>
          <a:p>
            <a:endParaRPr lang="pt-B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REF FRAME:    NAD_83(2011) @ 2010.00000000          ITRF2014 @ 2021.14074740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X:                1216986.213 m    0.003 m          1216985.298 m    0.003 m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Y:               -4968828.059 m    0.007 m         -4968826.571 m    0.007 m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Z:                3796431.072 m    0.006 m          3796430.998 m    0.006 m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LAT:           36 45 50.43110      0.003 m       36 45 50.46147      0.003 m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 LON:        283 45 43.93173      0.003 m      283 45 43.91017      0.003 m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W LON:         76 14 16.06827      0.003 m       76 14 16.08983      0.003 m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EL HGT:               -23.440 m    0.009 m              -24.816 m    0.009 m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ORTHO HGT:             13.843 m    0.019 m  (= EL HGT - -37.283 GEOID18 HGT)</a:t>
            </a:r>
          </a:p>
          <a:p>
            <a:endParaRPr lang="pt-B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UTM COORDINATES    STATE PLANE COORDINATES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UTM (Zone 18)         SPC (4502 VA S)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NORTHING (Y)      4069407.907 m        1050214.001 m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EASTING (X)        389523.825 m        3701963.852 m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CONVERGENCE       -0.74092222 deg       1.37298611 deg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POINT SCALE        0.99975036           1.00000048</a:t>
            </a: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COMBINED FACTOR    0.99975404           1.00000416</a:t>
            </a:r>
          </a:p>
          <a:p>
            <a:endParaRPr lang="pt-B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US NATIONAL GRID DESIGNATOR: 18SUF8952469408 (NAD 83)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87CC2D-3D38-2AB5-24FA-2730B43BA278}"/>
              </a:ext>
            </a:extLst>
          </p:cNvPr>
          <p:cNvSpPr/>
          <p:nvPr/>
        </p:nvSpPr>
        <p:spPr>
          <a:xfrm>
            <a:off x="1917290" y="2839206"/>
            <a:ext cx="2199891" cy="11668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ACBBAB-047C-A9A1-66F4-206A36193DFA}"/>
              </a:ext>
            </a:extLst>
          </p:cNvPr>
          <p:cNvSpPr/>
          <p:nvPr/>
        </p:nvSpPr>
        <p:spPr>
          <a:xfrm>
            <a:off x="1914525" y="3087663"/>
            <a:ext cx="2199891" cy="11668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37A439-3CA2-B0D6-F7B1-370736BE0CA0}"/>
              </a:ext>
            </a:extLst>
          </p:cNvPr>
          <p:cNvSpPr/>
          <p:nvPr/>
        </p:nvSpPr>
        <p:spPr>
          <a:xfrm>
            <a:off x="1914525" y="3204344"/>
            <a:ext cx="2199891" cy="11668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C0A266-87B7-BEBD-FE08-5E7DA79C2104}"/>
              </a:ext>
            </a:extLst>
          </p:cNvPr>
          <p:cNvSpPr/>
          <p:nvPr/>
        </p:nvSpPr>
        <p:spPr>
          <a:xfrm>
            <a:off x="1914524" y="3325781"/>
            <a:ext cx="2199891" cy="11668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D94135-1CE5-E880-99AD-1E1E7D40DBDE}"/>
              </a:ext>
            </a:extLst>
          </p:cNvPr>
          <p:cNvSpPr/>
          <p:nvPr/>
        </p:nvSpPr>
        <p:spPr>
          <a:xfrm>
            <a:off x="1914522" y="2112000"/>
            <a:ext cx="5267327" cy="11668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4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free.cvecs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76812-4293-7627-AA78-FE3BB29AA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COMPVECS (.</a:t>
            </a:r>
            <a:r>
              <a:rPr lang="en-US" dirty="0" err="1"/>
              <a:t>cvecs</a:t>
            </a:r>
            <a:r>
              <a:rPr lang="en-US" dirty="0"/>
              <a:t>) file compares the repeated vectors to each other </a:t>
            </a:r>
            <a:r>
              <a:rPr lang="en-US" i="1" u="sng" dirty="0"/>
              <a:t>prior to adjustment.</a:t>
            </a:r>
          </a:p>
          <a:p>
            <a:r>
              <a:rPr lang="en-US" dirty="0"/>
              <a:t>The first-observed vector becomes the basis for differencing with later-observed vectors.</a:t>
            </a:r>
          </a:p>
          <a:p>
            <a:r>
              <a:rPr lang="en-US" dirty="0"/>
              <a:t>In a perfect world these differences will be small. </a:t>
            </a:r>
          </a:p>
          <a:p>
            <a:pPr lvl="1"/>
            <a:r>
              <a:rPr lang="en-US" dirty="0"/>
              <a:t>Tolerance is about 2 cm E, N, and 4 cm 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1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free.cvecs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02BB9-059F-8F60-2A6A-60088F81EACD}"/>
              </a:ext>
            </a:extLst>
          </p:cNvPr>
          <p:cNvSpPr txBox="1"/>
          <p:nvPr/>
        </p:nvSpPr>
        <p:spPr>
          <a:xfrm>
            <a:off x="0" y="1044730"/>
            <a:ext cx="914399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VECTOR RESIDUALS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-ID- -ID- ---SSN---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ses'n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dZ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dd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from -to- from -to-             (m)         (m)         (m)         (m)         (m)         (m)         (m)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LS03 0001 0003 s  0411A  23718.7575   7561.3817   2198.4673  24836.6238   2779.7614    -47.4844  24991.7428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-0.0002     -0.0017      0.0016     -0.0006      0.0003      0.0022     -0.0006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-0.0015      0.0027     -0.0026     -0.0008     -0.0003     -0.0039     -0.0008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0551A     -0.0007      0.0004     -0.0013     -0.0006     -0.0007     -0.0012     -0.0007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0631A     -0.0010      0.0018     -0.0019     -0.0005     -0.0003     -0.0027     -0.0006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NCGA 0001 0004 s  0411A -36997.0520 -31161.4984 -29144.2104 -43348.0145 -36195.2259   -247.1819  56473.0541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-0.0008     -0.0009      0.0010     -0.0010      0.0004      0.0011      0.0005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 0.0002     -0.0031      0.0023     -0.0005      0.0000      0.0038      0.0004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0551A      0.0007     -0.0032      0.0008     -0.0001     -0.0013      0.0031      0.0009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0631A     -0.0009     -0.0028      0.0003     -0.0015     -0.0013      0.0022      0.0020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VAGP 0001 0005 s  0411A -30253.2212  25968.9498  42949.2353 -23206.8689  53811.2526   -266.2611  58602.7351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-0.0007      0.0015     -0.0014     -0.0003     -0.0001     -0.0021      0.0000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-0.0015      0.0026     -0.0033     -0.0008     -0.0009     -0.0043     -0.0005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0551A     -0.0002      0.0003     -0.0015     -0.0001     -0.0010     -0.0012     -0.0009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0631A      0.0005      0.0001     -0.0015      0.0005     -0.0012     -0.0009     -0.0013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NCEL 0001 0006 s  0411A   4870.9425 -27561.2924 -37682.1613  -1825.5275 -46903.4264   -179.5672  46939.2821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-0.0002     -0.0042      0.0027     -0.0012     -0.0003      0.0048      0.0003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-0.0011      0.0006     -0.0012     -0.0009     -0.0005     -0.0014      0.0005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0551A      0.0001     -0.0016      0.0008     -0.0003     -0.0003      0.0017      0.0003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0631A     -0.0009     -0.0021      0.0015     -0.0014      0.0001      0.0024     -0.0001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ASUB 0001 0007 s  0411A -471536.4062 -129735.1630 -48477.8645 -488862.3247 -47116.8405 -17931.2328 491454.8791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-0.0012     -0.0026      0.0031     -0.0018      0.0011      0.0036      0.0015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-0.0029      0.0057     -0.0046     -0.0015      0.0000     -0.0077      0.0017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0551A      0.0009      0.0058     -0.0031      0.0023      0.0008     -0.0062     -0.0021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0631A      0.0002     -0.0033     -0.0006     -0.0006     -0.0024      0.0022      0.0007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EC6FFC-8A26-9C63-30E4-8ADBBF8327A2}"/>
              </a:ext>
            </a:extLst>
          </p:cNvPr>
          <p:cNvSpPr txBox="1"/>
          <p:nvPr/>
        </p:nvSpPr>
        <p:spPr>
          <a:xfrm rot="20958722">
            <a:off x="6820748" y="6139616"/>
            <a:ext cx="1556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OPUS vectors</a:t>
            </a:r>
          </a:p>
          <a:p>
            <a:r>
              <a:rPr lang="en-US" sz="1200" dirty="0" err="1">
                <a:solidFill>
                  <a:srgbClr val="0070C0"/>
                </a:solidFill>
              </a:rPr>
              <a:t>hubbed</a:t>
            </a:r>
            <a:r>
              <a:rPr lang="en-US" sz="1200" dirty="0">
                <a:solidFill>
                  <a:srgbClr val="0070C0"/>
                </a:solidFill>
              </a:rPr>
              <a:t> from LOY2</a:t>
            </a:r>
          </a:p>
        </p:txBody>
      </p:sp>
    </p:spTree>
    <p:extLst>
      <p:ext uri="{BB962C8B-B14F-4D97-AF65-F5344CB8AC3E}">
        <p14:creationId xmlns:p14="http://schemas.microsoft.com/office/powerpoint/2010/main" val="398322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/>
              <a:t>What’s in this training?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B26D2-3EAA-417E-A608-509A1734C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presentation begins after all the “network-final” adjustment has been completed. </a:t>
            </a:r>
          </a:p>
          <a:p>
            <a:r>
              <a:rPr lang="en-US" sz="2800" i="1" dirty="0">
                <a:solidFill>
                  <a:srgbClr val="0070C0"/>
                </a:solidFill>
              </a:rPr>
              <a:t>Includes:</a:t>
            </a:r>
          </a:p>
          <a:p>
            <a:pPr lvl="1"/>
            <a:r>
              <a:rPr lang="en-US" sz="2400" i="1" dirty="0">
                <a:solidFill>
                  <a:srgbClr val="0070C0"/>
                </a:solidFill>
              </a:rPr>
              <a:t>The remaining 4 Adjustments.</a:t>
            </a:r>
          </a:p>
          <a:p>
            <a:pPr lvl="1"/>
            <a:r>
              <a:rPr lang="en-US" sz="2400" i="1" dirty="0">
                <a:solidFill>
                  <a:srgbClr val="0070C0"/>
                </a:solidFill>
              </a:rPr>
              <a:t>Adjustment setup and how to perform a network adjustment.  </a:t>
            </a:r>
          </a:p>
          <a:p>
            <a:pPr lvl="1"/>
            <a:r>
              <a:rPr lang="en-US" sz="2400" i="1" dirty="0">
                <a:solidFill>
                  <a:srgbClr val="0070C0"/>
                </a:solidFill>
              </a:rPr>
              <a:t>Examination of adjustment results.</a:t>
            </a:r>
          </a:p>
          <a:p>
            <a:pPr lvl="1"/>
            <a:r>
              <a:rPr lang="en-US" sz="2400" i="1" dirty="0">
                <a:solidFill>
                  <a:srgbClr val="0070C0"/>
                </a:solidFill>
              </a:rPr>
              <a:t>Necessary QA/QC steps. </a:t>
            </a:r>
          </a:p>
          <a:p>
            <a:pPr lvl="1"/>
            <a:r>
              <a:rPr lang="en-US" sz="2400" i="1" dirty="0">
                <a:solidFill>
                  <a:srgbClr val="0070C0"/>
                </a:solidFill>
              </a:rPr>
              <a:t>Analysis and reportage of final adjustment. </a:t>
            </a:r>
          </a:p>
          <a:p>
            <a:pPr lvl="1"/>
            <a:r>
              <a:rPr lang="en-US" sz="2400" i="1" dirty="0">
                <a:solidFill>
                  <a:srgbClr val="0070C0"/>
                </a:solidFill>
              </a:rPr>
              <a:t>Submit to NGS preview.</a:t>
            </a:r>
          </a:p>
          <a:p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Step 4 : Network Adjustment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free.cvecs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02BB9-059F-8F60-2A6A-60088F81EACD}"/>
              </a:ext>
            </a:extLst>
          </p:cNvPr>
          <p:cNvSpPr txBox="1"/>
          <p:nvPr/>
        </p:nvSpPr>
        <p:spPr>
          <a:xfrm>
            <a:off x="0" y="1044730"/>
            <a:ext cx="914399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VECTOR RESIDUALS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-ID- -ID- ---SSN---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ses'n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dZ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dd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from -to- from -to-             (m)         (m)         (m)         (m)         (m)         (m)         (m)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LOY2 863F 0001 0008 s  0411A -10697.6582   9641.2750  15861.4277  -8096.9540  19834.7186    -47.3068  21423.7943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-0.0013     -0.0019      0.0043     -0.0017      0.0025      0.0038      0.0030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 0.0008     -0.0033      0.0032     -0.0000      0.0005      0.0046      0.0005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BRMR 0001 0009 s  0411A  -6836.0438   4546.1962   8048.5663  -5558.2835  10063.9838    -23.0010  11496.9045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-0.0033      0.0051     -0.0006     -0.0020      0.0030     -0.0050      0.0036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-0.0020     -0.0002     -0.0012     -0.0020     -0.0008     -0.0009      0.0003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GP99 0001 0010 s  0411A  -6915.7048   6710.0225  10878.4855  -5120.8989  13600.3098    -28.1104  14532.4747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-0.0053      0.0024      0.0017     -0.0046      0.0035     -0.0019      0.0049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-0.0008     -0.0066      0.0021     -0.0023     -0.0020      0.0062     -0.0011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OU03 0001 0011 s  0411A  -7653.7608   6535.1476  10886.0855  -5879.3679  13609.8239    -28.1470  14825.4870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-0.0041      0.0078     -0.0034     -0.0021      0.0024     -0.0089      0.0031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-0.0018      0.0007     -0.0011     -0.0016     -0.0002     -0.0015      0.0004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OU18 0001 0012 s  0411A  -8782.6622   6206.1853  10814.6131  -7054.1179  13522.0658    -30.0996  15251.4835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-0.0002      0.0015      0.0029      0.0002      0.0032      0.0005      0.0028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 0.0032     -0.0089      0.0066      0.0010     -0.0003      0.0115     -0.0008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W416 0001 0013 s  0411A  -4952.2331  12099.6361  17228.4481  -1931.6456  21540.9323    -47.0398  21627.4185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0481A     -0.0009     -0.0067      0.0075     -0.0025      0.0022      0.0095      0.0024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 0.0025     -0.0086      0.0027      0.0004     -0.0032      0.0088     -0.0032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LOY2 WLP2 0001 0014 s  0481A  -1833.7012   -279.8615    236.6760  -1847.6353    287.9980      9.9556   1869.9727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0541A      0.0001     -0.0033      0.0012     -0.0007     -0.0010      0.0033      0.0005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0551A      0.0002     -0.0034      0.0007     -0.0006     -0.0014      0.0031      0.0004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0631A     -0.0003     -0.0014     -0.0002     -0.0006     -0.0009      0.0009      0.0005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8CA7BC-E949-4807-0C25-F31205067C85}"/>
              </a:ext>
            </a:extLst>
          </p:cNvPr>
          <p:cNvSpPr txBox="1"/>
          <p:nvPr/>
        </p:nvSpPr>
        <p:spPr>
          <a:xfrm rot="20958722">
            <a:off x="6820748" y="6139616"/>
            <a:ext cx="1556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OPUS vectors</a:t>
            </a:r>
          </a:p>
          <a:p>
            <a:r>
              <a:rPr lang="en-US" sz="1200" dirty="0" err="1">
                <a:solidFill>
                  <a:srgbClr val="0070C0"/>
                </a:solidFill>
              </a:rPr>
              <a:t>hubbed</a:t>
            </a:r>
            <a:r>
              <a:rPr lang="en-US" sz="1200" dirty="0">
                <a:solidFill>
                  <a:srgbClr val="0070C0"/>
                </a:solidFill>
              </a:rPr>
              <a:t> from LOY2</a:t>
            </a:r>
          </a:p>
        </p:txBody>
      </p:sp>
    </p:spTree>
    <p:extLst>
      <p:ext uri="{BB962C8B-B14F-4D97-AF65-F5344CB8AC3E}">
        <p14:creationId xmlns:p14="http://schemas.microsoft.com/office/powerpoint/2010/main" val="260045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free.cvecs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02BB9-059F-8F60-2A6A-60088F81EACD}"/>
              </a:ext>
            </a:extLst>
          </p:cNvPr>
          <p:cNvSpPr txBox="1"/>
          <p:nvPr/>
        </p:nvSpPr>
        <p:spPr>
          <a:xfrm>
            <a:off x="0" y="1044730"/>
            <a:ext cx="9143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VECTOR RESIDUALS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-ID- -ID- ---SSN---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ses'n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dZ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dd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from -to- from -to-             (m)         (m)         (m)         (m)         (m)         (m)         (m)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863F WLP2 0008 0014 s  055AB   8863.9494  -9921.1303 -15624.7332   6267.9379 -19540.8171    -11.6323  20521.4696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063AB     -0.0055     -0.0176      0.0074     -0.0095     -0.0036      0.0171      0.0005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BRMR WLP2 0009 0014 s  048AA   5002.3362  -4826.0476  -7811.8773   3717.0358  -9773.5854     14.2520  10456.5544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055AF     -0.0129      0.0012      0.0057     -0.0122      0.0071      0.0000     -0.0110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063AE     -0.0101     -0.0128      0.0195     -0.0128      0.0096      0.0197     -0.0135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GP99 WLP2 0010 0014 s  048AB   5081.9924  -6989.8908 -10641.7867   3281.2686 -13310.3746      6.9832  13708.8601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055AE      0.0057     -0.0008      0.0010      0.0053     -0.0005      0.0023      0.0017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OU03 WLP2 0011 0014 s  055AD   5820.0731  -6815.0107 -10649.3922   4040.9561 -13319.0771      5.8897  13918.5910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063AD      0.0090     -0.0228      0.0208      0.0033      0.0021      0.0319     -0.0010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OU18 WLP2 0012 0014 s  055AC   6948.9561  -6486.0332 -10577.9301   5217.4600 -13229.7882      6.1520  14221.4353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063AC     -0.0170     -0.0086      0.0022     -0.0186     -0.0008      0.0048     -0.0060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W416 WLP2 0013 0014 s  055AA   3118.5384 -12379.5158 -16991.7470     88.8448 -21252.9772    -15.0007  21253.1682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  063AA     -0.0006      0.0153     -0.0110      0.0031      0.0002     -0.0186     -0.0002 - - - - - - - - - - - - - - - - - - - -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0CD8AEC-D8D1-B925-2461-96FE0DD22FC5}"/>
              </a:ext>
            </a:extLst>
          </p:cNvPr>
          <p:cNvSpPr/>
          <p:nvPr/>
        </p:nvSpPr>
        <p:spPr>
          <a:xfrm>
            <a:off x="3262313" y="3371996"/>
            <a:ext cx="818946" cy="1809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DBCA50-AC65-2C3C-2DCA-86C907535C45}"/>
              </a:ext>
            </a:extLst>
          </p:cNvPr>
          <p:cNvSpPr/>
          <p:nvPr/>
        </p:nvSpPr>
        <p:spPr>
          <a:xfrm>
            <a:off x="4122039" y="3371995"/>
            <a:ext cx="899920" cy="1809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4F345A-1ECD-1A74-AC41-D237156FB08D}"/>
              </a:ext>
            </a:extLst>
          </p:cNvPr>
          <p:cNvSpPr/>
          <p:nvPr/>
        </p:nvSpPr>
        <p:spPr>
          <a:xfrm>
            <a:off x="7181851" y="3371994"/>
            <a:ext cx="557908" cy="1809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061023-3B46-2C66-4754-DCDCC8BC05FA}"/>
              </a:ext>
            </a:extLst>
          </p:cNvPr>
          <p:cNvSpPr/>
          <p:nvPr/>
        </p:nvSpPr>
        <p:spPr>
          <a:xfrm>
            <a:off x="4122039" y="2456499"/>
            <a:ext cx="899920" cy="1809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1F76C5-FED2-5BB6-62BD-D606E9376D7E}"/>
              </a:ext>
            </a:extLst>
          </p:cNvPr>
          <p:cNvSpPr/>
          <p:nvPr/>
        </p:nvSpPr>
        <p:spPr>
          <a:xfrm>
            <a:off x="7181851" y="2456499"/>
            <a:ext cx="557908" cy="1809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88AE17-8956-5F8C-6137-DE7E65430E5D}"/>
              </a:ext>
            </a:extLst>
          </p:cNvPr>
          <p:cNvSpPr/>
          <p:nvPr/>
        </p:nvSpPr>
        <p:spPr>
          <a:xfrm>
            <a:off x="7181851" y="4277964"/>
            <a:ext cx="557908" cy="1809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20BC2D-2863-D03D-8F92-DE716E645597}"/>
              </a:ext>
            </a:extLst>
          </p:cNvPr>
          <p:cNvSpPr/>
          <p:nvPr/>
        </p:nvSpPr>
        <p:spPr>
          <a:xfrm>
            <a:off x="5205414" y="3829196"/>
            <a:ext cx="733424" cy="1809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FB998D-B812-F6D4-C71F-1A685BD1B81A}"/>
              </a:ext>
            </a:extLst>
          </p:cNvPr>
          <p:cNvSpPr txBox="1"/>
          <p:nvPr/>
        </p:nvSpPr>
        <p:spPr>
          <a:xfrm rot="21315655">
            <a:off x="4670457" y="4957628"/>
            <a:ext cx="345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None EXCEED tolerance but several are close</a:t>
            </a:r>
            <a:r>
              <a:rPr lang="en-US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DB4065D-5763-F07B-49EA-273B0262890A}"/>
              </a:ext>
            </a:extLst>
          </p:cNvPr>
          <p:cNvSpPr/>
          <p:nvPr/>
        </p:nvSpPr>
        <p:spPr>
          <a:xfrm>
            <a:off x="3262311" y="1841980"/>
            <a:ext cx="818947" cy="1809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53E60F-F648-0307-A2EE-4D42A7D76DAF}"/>
              </a:ext>
            </a:extLst>
          </p:cNvPr>
          <p:cNvSpPr/>
          <p:nvPr/>
        </p:nvSpPr>
        <p:spPr>
          <a:xfrm>
            <a:off x="7176939" y="1841981"/>
            <a:ext cx="557908" cy="1809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A373BE-ECC6-3FCA-B3A3-103CE3F16C7F}"/>
              </a:ext>
            </a:extLst>
          </p:cNvPr>
          <p:cNvSpPr txBox="1"/>
          <p:nvPr/>
        </p:nvSpPr>
        <p:spPr>
          <a:xfrm rot="20958722">
            <a:off x="6820364" y="6135509"/>
            <a:ext cx="1600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GVX vectors</a:t>
            </a:r>
          </a:p>
          <a:p>
            <a:r>
              <a:rPr lang="en-US" sz="1200" dirty="0">
                <a:solidFill>
                  <a:srgbClr val="0070C0"/>
                </a:solidFill>
              </a:rPr>
              <a:t>origin at WLP2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7D7985-AE6C-3C00-6479-28DE4C1B73B5}"/>
              </a:ext>
            </a:extLst>
          </p:cNvPr>
          <p:cNvSpPr txBox="1"/>
          <p:nvPr/>
        </p:nvSpPr>
        <p:spPr>
          <a:xfrm rot="21315909">
            <a:off x="832821" y="5142189"/>
            <a:ext cx="3269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Remember to look at each component</a:t>
            </a:r>
          </a:p>
          <a:p>
            <a:r>
              <a:rPr lang="en-US" sz="1400" dirty="0"/>
              <a:t>        DX, DY, DZ       DE, DN, DU</a:t>
            </a:r>
          </a:p>
        </p:txBody>
      </p:sp>
    </p:spTree>
    <p:extLst>
      <p:ext uri="{BB962C8B-B14F-4D97-AF65-F5344CB8AC3E}">
        <p14:creationId xmlns:p14="http://schemas.microsoft.com/office/powerpoint/2010/main" val="27437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free.cvecs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02BB9-059F-8F60-2A6A-60088F81EACD}"/>
              </a:ext>
            </a:extLst>
          </p:cNvPr>
          <p:cNvSpPr txBox="1"/>
          <p:nvPr/>
        </p:nvSpPr>
        <p:spPr>
          <a:xfrm>
            <a:off x="73570" y="1044730"/>
            <a:ext cx="3563007" cy="29546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 - - - - - - - - - - - - - - - - - - 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EAST  Components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-1.7245 (mm)   Residual Mean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4.6138 (mm) Residual Std Deviation (1 sigma)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Scale:  * = (  1) millimeters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-25.00-&gt; -20.00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-20.00-&gt; -15.00 (    1) 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-15.00-&gt; -10.00 (    2) 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-10.00-&gt;  -5.00 (    1) 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-5.00-&gt;   0.00 (   30) 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0.00-&gt;   5.00 (    7) 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5.00-&gt;  10.00 (    1) 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10.00-&gt;  15.00 (    0) 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15.00-&gt;  20.00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20.00-&gt;  25.00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25.00-&gt;  30.00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30.00-&gt;  35.00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35.00-&gt;  40.00 (    0) 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68E0B1-99AF-0D2A-B080-50CB7D0709A0}"/>
              </a:ext>
            </a:extLst>
          </p:cNvPr>
          <p:cNvSpPr txBox="1"/>
          <p:nvPr/>
        </p:nvSpPr>
        <p:spPr>
          <a:xfrm>
            <a:off x="2590800" y="3402367"/>
            <a:ext cx="3563007" cy="28315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 - - - - - - - - - - - - - - - - - - 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NORTH Components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0.3250 (mm)   Residual Mean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2.4386 (mm) Residual Std Deviation (1 sigma)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Scale:  * = (  1) millimeters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-25.00-&gt; -20.00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-20.00-&gt; -15.00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-15.00-&gt; -10.00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-10.00-&gt;  -5.00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-5.00-&gt;   0.00 (   24) 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0.00-&gt;   5.00 (   16) 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5.00-&gt;  10.00 (    2) 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10.00-&gt;  15.00 (    0) 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15.00-&gt;  20.00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20.00-&gt;  25.00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25.00-&gt;  30.00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30.00-&gt;  35.00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35.00-&gt;  40.00 (    0)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88781E-AA01-A714-3DD5-EF0DEB0D0E97}"/>
              </a:ext>
            </a:extLst>
          </p:cNvPr>
          <p:cNvSpPr txBox="1"/>
          <p:nvPr/>
        </p:nvSpPr>
        <p:spPr>
          <a:xfrm>
            <a:off x="5517935" y="1044730"/>
            <a:ext cx="3563007" cy="28315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 - - - - - - - - - - - - - - - - - - 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UP    Components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2.0722 (mm)   Residual Mean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8.2870 (mm) Residual Std Deviation (1 sigma)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Scale:  * = (  1) millimeters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-25.00-&gt; -20.00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-20.00-&gt; -15.00 (    1) 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-15.00-&gt; -10.00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-10.00-&gt;  -5.00 (    3) 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-5.00-&gt;   0.00 (   12) 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0.00-&gt;   5.00 (   19) 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5.00-&gt;  10.00 (    3) 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10.00-&gt;  15.00 (    1) 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15.00-&gt;  20.00 (    2) 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20.00-&gt;  25.00 (    0) 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25.00-&gt;  30.00 (    0)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30.00-&gt;  35.00 (    1)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35.00-&gt;  40.00 (    0) *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49710A-1723-C0F6-DEA7-2B88A75F298C}"/>
              </a:ext>
            </a:extLst>
          </p:cNvPr>
          <p:cNvSpPr txBox="1"/>
          <p:nvPr/>
        </p:nvSpPr>
        <p:spPr>
          <a:xfrm rot="21315655">
            <a:off x="3704568" y="2045266"/>
            <a:ext cx="2124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These are approximate histograms.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6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8" grpId="0" animBg="1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network-final-horizontal-free.preplt2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44335-A9FB-4E26-3D63-73A1AD6D4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0160"/>
            <a:ext cx="8229600" cy="2629688"/>
          </a:xfrm>
        </p:spPr>
        <p:txBody>
          <a:bodyPr/>
          <a:lstStyle/>
          <a:p>
            <a:r>
              <a:rPr lang="en-US" sz="2800" dirty="0"/>
              <a:t>The PREPLT2 (.preplt2) file compiles </a:t>
            </a:r>
            <a:r>
              <a:rPr lang="en-US" sz="2800" i="1" dirty="0"/>
              <a:t>how much each vector was adjusted within </a:t>
            </a:r>
            <a:r>
              <a:rPr lang="en-US" sz="2800" dirty="0"/>
              <a:t>the least-squares adjustment:  </a:t>
            </a:r>
            <a:r>
              <a:rPr lang="en-US" sz="2800" i="1" dirty="0"/>
              <a:t>(</a:t>
            </a:r>
            <a:r>
              <a:rPr lang="en-US" sz="2800" i="1" dirty="0">
                <a:solidFill>
                  <a:srgbClr val="FF0000"/>
                </a:solidFill>
              </a:rPr>
              <a:t>V </a:t>
            </a:r>
            <a:r>
              <a:rPr lang="en-US" sz="2800" i="1" dirty="0"/>
              <a:t>= </a:t>
            </a:r>
            <a:r>
              <a:rPr lang="en-US" sz="2800" i="1" u="sng" dirty="0">
                <a:solidFill>
                  <a:srgbClr val="FF0000"/>
                </a:solidFill>
              </a:rPr>
              <a:t>C</a:t>
            </a:r>
            <a:r>
              <a:rPr lang="en-US" sz="2800" i="1" dirty="0"/>
              <a:t>omputed </a:t>
            </a:r>
            <a:r>
              <a:rPr lang="en-US" sz="2800" i="1" dirty="0">
                <a:solidFill>
                  <a:srgbClr val="FF0000"/>
                </a:solidFill>
              </a:rPr>
              <a:t>– </a:t>
            </a:r>
            <a:r>
              <a:rPr lang="en-US" sz="2800" i="1" u="sng" dirty="0">
                <a:solidFill>
                  <a:srgbClr val="FF0000"/>
                </a:solidFill>
              </a:rPr>
              <a:t>O</a:t>
            </a:r>
            <a:r>
              <a:rPr lang="en-US" sz="2800" i="1" dirty="0"/>
              <a:t>bserved)</a:t>
            </a:r>
          </a:p>
          <a:p>
            <a:r>
              <a:rPr lang="en-US" sz="2800" dirty="0"/>
              <a:t>These are extracted and compiled from the detailed (.sum) file. </a:t>
            </a:r>
            <a:endParaRPr lang="en-US" sz="28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BC2D8A-6D31-49AC-6356-95874623935E}"/>
              </a:ext>
            </a:extLst>
          </p:cNvPr>
          <p:cNvSpPr txBox="1"/>
          <p:nvPr/>
        </p:nvSpPr>
        <p:spPr>
          <a:xfrm>
            <a:off x="0" y="3815255"/>
            <a:ext cx="895481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0NORMALIZED RESIDUALS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COMPUTED        OBSERVED         V=C-O             SDV     V/SDV     MDE      RN  FROM STATION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SEC     METER                       3-SIGMA        TO STATION(S)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                   SESSION ID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1 LA  36 53 11.86975N  36 53 11.86975N  0.00000   0.000    0.00    0.00    0.0000  0.00     ( 0011) ODU 3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2 LO  76 18 13.50342W  76 18 13.50342W  0.00000   0.000    0.00    0.00    0.0000  0.00     ( 0011) ODU 3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3 EH       -34.294          -34.294               0.000    0.00    0.00    0.0000  0.00     ( 0011) ODU 3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4 DX     10697.6581       10697.6582             -0.0001   0.0010   -0.0659    0.0040       ( 0008) 863 8610 F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5 DY     -9641.2766       -9641.2750             -0.0016   0.0028   -0.3191    0.0068       ( 0001) LOYOLA 2 COOP CORS ARP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6 DZ    -15861.4247      -15861.4277              0.0030   0.0021    0.7987    0.0054        0411A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DN    -19830.9123      -19830.9138              0.0015   0.0012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DE      8106.3979        8106.3984             -0.0005   0.0010              Vector   1 Solution      1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DL                                              0.0016   0.0016              Project ID =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DU        11.2365          11.2335              0.0030   0.0046</a:t>
            </a: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A15ADD-0FF4-07F8-C711-7119B830A653}"/>
              </a:ext>
            </a:extLst>
          </p:cNvPr>
          <p:cNvSpPr/>
          <p:nvPr/>
        </p:nvSpPr>
        <p:spPr>
          <a:xfrm>
            <a:off x="457199" y="4900167"/>
            <a:ext cx="171451" cy="49733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427319-6F72-0A49-2D94-51E71DD14A9D}"/>
              </a:ext>
            </a:extLst>
          </p:cNvPr>
          <p:cNvSpPr/>
          <p:nvPr/>
        </p:nvSpPr>
        <p:spPr>
          <a:xfrm>
            <a:off x="3798280" y="5777206"/>
            <a:ext cx="64293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4DEFEC-7B91-56ED-B09B-DD6C9B2D6BFB}"/>
              </a:ext>
            </a:extLst>
          </p:cNvPr>
          <p:cNvSpPr/>
          <p:nvPr/>
        </p:nvSpPr>
        <p:spPr>
          <a:xfrm>
            <a:off x="3798281" y="5506228"/>
            <a:ext cx="64293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FF9A3E-8A38-CF3C-D506-945AF85978C2}"/>
              </a:ext>
            </a:extLst>
          </p:cNvPr>
          <p:cNvSpPr/>
          <p:nvPr/>
        </p:nvSpPr>
        <p:spPr>
          <a:xfrm>
            <a:off x="3798282" y="5363567"/>
            <a:ext cx="64293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141047D-4F6A-F40A-0548-65ABA4F4C167}"/>
              </a:ext>
            </a:extLst>
          </p:cNvPr>
          <p:cNvSpPr/>
          <p:nvPr/>
        </p:nvSpPr>
        <p:spPr>
          <a:xfrm>
            <a:off x="3312507" y="3980897"/>
            <a:ext cx="64293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E71DD1-B4E7-56D0-C8B4-6605E3980ECA}"/>
              </a:ext>
            </a:extLst>
          </p:cNvPr>
          <p:cNvSpPr/>
          <p:nvPr/>
        </p:nvSpPr>
        <p:spPr>
          <a:xfrm>
            <a:off x="3791324" y="4125194"/>
            <a:ext cx="64293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6D78A54-F10C-181F-0398-B705145C9C22}"/>
              </a:ext>
            </a:extLst>
          </p:cNvPr>
          <p:cNvSpPr/>
          <p:nvPr/>
        </p:nvSpPr>
        <p:spPr>
          <a:xfrm>
            <a:off x="6677399" y="4942109"/>
            <a:ext cx="2212601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ED9DF8-8BAD-A5B2-041C-A412C166CD87}"/>
              </a:ext>
            </a:extLst>
          </p:cNvPr>
          <p:cNvSpPr/>
          <p:nvPr/>
        </p:nvSpPr>
        <p:spPr>
          <a:xfrm>
            <a:off x="6677399" y="5085333"/>
            <a:ext cx="2212601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B81204-AD84-C71D-08DC-7F41D560F720}"/>
              </a:ext>
            </a:extLst>
          </p:cNvPr>
          <p:cNvSpPr txBox="1"/>
          <p:nvPr/>
        </p:nvSpPr>
        <p:spPr>
          <a:xfrm>
            <a:off x="5965287" y="6230889"/>
            <a:ext cx="3109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network-final-horizontal-</a:t>
            </a:r>
            <a:r>
              <a:rPr lang="en-US" sz="1400" dirty="0" err="1">
                <a:solidFill>
                  <a:srgbClr val="FF0000"/>
                </a:solidFill>
              </a:rPr>
              <a:t>free.sum</a:t>
            </a:r>
            <a:r>
              <a:rPr lang="en-US" sz="1400" dirty="0">
                <a:solidFill>
                  <a:srgbClr val="FF0000"/>
                </a:solidFill>
              </a:rPr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194472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network-final-horizontal-free.preplt2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02BB9-059F-8F60-2A6A-60088F81EACD}"/>
              </a:ext>
            </a:extLst>
          </p:cNvPr>
          <p:cNvSpPr txBox="1"/>
          <p:nvPr/>
        </p:nvSpPr>
        <p:spPr>
          <a:xfrm>
            <a:off x="0" y="1044730"/>
            <a:ext cx="91439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Residual Components(m)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Baseline  FROM:                                  TO: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#     DN       DE       DU         (m)      SSN     Designation                    SSN     Designation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4   0.0015  -0.0005   0.0030     21423.7928 ( 0008) 863 8610 F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7   0.0012  -0.0010  -0.0031     11496.9030 ( 0009) BREADMAKER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10   0.0008  -0.0026   0.0031     14532.4730 ( 0010) GPS099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13   0.0010  -0.0009  -0.0027     14825.4858 ( 0011) ODU 3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16   0.0014   0.0008   0.0033     15251.4826 ( 0012) ODU 18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19  -0.0001  -0.0008   0.0099     21627.4185 ( 0013) W 416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22  -0.0002  -0.0003  -0.0016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25  -0.0002  -0.0005  -0.0012     24991.7434 ( 0003) LOYOLA LS03 CORS ARP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28  -0.0002  -0.0008   0.0015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31  -0.0005  -0.0006   0.0020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34  -0.0007  -0.0001  -0.0017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37  -0.0010   0.0012  -0.0008     21423.7928 ( 0008) 863 8610 F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40  -0.0017   0.0010   0.0019     11496.9030 ( 0009) BREADMAKER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43  -0.0027   0.0020   0.0049     14532.4730 ( 0010) GPS099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46  -0.0014   0.0012   0.0062     14825.4858 ( 0011) ODU 3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49  -0.0018   0.0006   0.0028     15251.4826 ( 0012) ODU 18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52  -0.0023   0.0017   0.0003     21627.4185 ( 0013) W 416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55  -0.0013  -0.0005   0.0010      1869.9725 ( 0014) WLP2 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58  -0.0013   0.0013  -0.0053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61  -0.0005   0.0001  -0.0034     24991.7434 ( 0003) LOYOLA LS03 CORS ARP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64   0.0001   0.0004  -0.0033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67  -0.0008   0.0004   0.0009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70  -0.0005   0.0002   0.0005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73   0.0010  -0.0005  -0.0016     21423.7928 ( 0008) 863 8610 F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76   0.0020   0.0010  -0.0021     11496.9030 ( 0009) BREADMAKER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79   0.0029  -0.0003  -0.0032     14532.4730 ( 0010) GPS099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82   0.0012   0.0006  -0.0011     14825.4858 ( 0011) ODU 3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85   0.0018  -0.0002  -0.0081     15251.4826 ( 0012) ODU 18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88   0.0031  -0.0012   0.0011     21627.4185 ( 0013) W 416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91  -0.0003   0.0002  -0.0023      1869.9725 ( 0014) WLP2                           ( 0001) LOYOLA 2 COOP CORS ARP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F21386-4CDB-D7D9-7C86-14FA02D36E6F}"/>
              </a:ext>
            </a:extLst>
          </p:cNvPr>
          <p:cNvSpPr/>
          <p:nvPr/>
        </p:nvSpPr>
        <p:spPr>
          <a:xfrm>
            <a:off x="73025" y="1397773"/>
            <a:ext cx="384176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AC2241-137B-A31D-4448-E60F211CBDEF}"/>
              </a:ext>
            </a:extLst>
          </p:cNvPr>
          <p:cNvSpPr/>
          <p:nvPr/>
        </p:nvSpPr>
        <p:spPr>
          <a:xfrm>
            <a:off x="530225" y="1397773"/>
            <a:ext cx="58419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5DA429-7AF6-4D30-1255-2D18FCFF901F}"/>
              </a:ext>
            </a:extLst>
          </p:cNvPr>
          <p:cNvSpPr/>
          <p:nvPr/>
        </p:nvSpPr>
        <p:spPr>
          <a:xfrm>
            <a:off x="1206498" y="1398895"/>
            <a:ext cx="58419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DC134B-124A-27F7-70F3-B3B041A6A97C}"/>
              </a:ext>
            </a:extLst>
          </p:cNvPr>
          <p:cNvSpPr/>
          <p:nvPr/>
        </p:nvSpPr>
        <p:spPr>
          <a:xfrm>
            <a:off x="1928804" y="1397773"/>
            <a:ext cx="58419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16409C-5E32-CFF0-CECB-773C86D2C266}"/>
              </a:ext>
            </a:extLst>
          </p:cNvPr>
          <p:cNvSpPr/>
          <p:nvPr/>
        </p:nvSpPr>
        <p:spPr>
          <a:xfrm>
            <a:off x="3652829" y="1397773"/>
            <a:ext cx="278130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DE661C-B204-2671-8BA2-78DEEFEA4954}"/>
              </a:ext>
            </a:extLst>
          </p:cNvPr>
          <p:cNvSpPr/>
          <p:nvPr/>
        </p:nvSpPr>
        <p:spPr>
          <a:xfrm>
            <a:off x="6610350" y="1397773"/>
            <a:ext cx="2460625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364D40-4367-3DD4-6918-23E776046B7E}"/>
              </a:ext>
            </a:extLst>
          </p:cNvPr>
          <p:cNvSpPr txBox="1"/>
          <p:nvPr/>
        </p:nvSpPr>
        <p:spPr>
          <a:xfrm>
            <a:off x="5711873" y="6231135"/>
            <a:ext cx="3359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 network-final-horizontal-free.preplt2 file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0ACF69-7451-3B76-25FF-6A95B2FAF2C6}"/>
              </a:ext>
            </a:extLst>
          </p:cNvPr>
          <p:cNvSpPr txBox="1"/>
          <p:nvPr/>
        </p:nvSpPr>
        <p:spPr>
          <a:xfrm rot="20991527">
            <a:off x="8205984" y="873973"/>
            <a:ext cx="91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of 2</a:t>
            </a:r>
          </a:p>
        </p:txBody>
      </p:sp>
    </p:spTree>
    <p:extLst>
      <p:ext uri="{BB962C8B-B14F-4D97-AF65-F5344CB8AC3E}">
        <p14:creationId xmlns:p14="http://schemas.microsoft.com/office/powerpoint/2010/main" val="22521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network-final-horizontal-free.preplt2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02BB9-059F-8F60-2A6A-60088F81EACD}"/>
              </a:ext>
            </a:extLst>
          </p:cNvPr>
          <p:cNvSpPr txBox="1"/>
          <p:nvPr/>
        </p:nvSpPr>
        <p:spPr>
          <a:xfrm>
            <a:off x="0" y="1044730"/>
            <a:ext cx="91439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Residual Components(m)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Baseline  FROM:                                  TO: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#     DN       DE       DU         (m)      SSN     Designation                    SSN     Designation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94  -0.0002   0.0014   0.0061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97   0.0001   0.0003   0.0028     24991.7434 ( 0003) LOYOLA LS03 CORS ARP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100   0.0003   0.0002   0.0029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103  -0.0005  -0.0001  -0.0018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106   0.0002   0.0007   0.0026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109   0.0002   0.0001  -0.0021      1869.9725 ( 0014) WLP2 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112  -0.0010  -0.0023   0.0047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115   0.0005   0.0001   0.0000     24991.7434 ( 0003) LOYOLA LS03 CORS ARP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118   0.0001  -0.0005  -0.0002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121   0.0009  -0.0005  -0.0011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124   0.0003   0.0000  -0.0005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127  -0.0004   0.0001   0.0001      1869.9725 ( 0014) WLP2 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130   0.0022   0.0001  -0.0039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133   0.0001   0.0000   0.0015     24991.7434 ( 0003) LOYOLA LS03 CORS ARP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136  -0.0003   0.0006  -0.0008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139   0.0008   0.0009  -0.0002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142   0.0005  -0.0006  -0.0008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145   0.0147  -0.0033   0.0028     10456.5692 ( 0014) WLP2                           ( 0009) BREADMAKER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148   0.0138  -0.0104   0.0148     13708.8759 ( 0014) WLP2                           ( 0010) GPS099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151   0.0074   0.0023   0.0216     21253.1755 ( 0014) WLP2                           ( 0013) W 416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154   0.0167  -0.0059   0.0028     20521.4872 ( 0014) WLP2                           ( 0008) 863 8610 F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157   0.0115  -0.0028  -0.0096     14221.4471 ( 0014) WLP2                           ( 0012) ODU 18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160   0.0087   0.0132   0.0179     13918.5955 ( 0014) WLP2                           ( 0011) ODU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163   0.0142  -0.0157   0.0125     13708.8759 ( 0014) WLP2                           ( 0010) GPS099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166   0.0076   0.0090   0.0028     10456.5692 ( 0014) WLP2                           ( 0009) BREADMAKER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169   0.0072  -0.0007   0.0402     21253.1755 ( 0014) WLP2                           ( 0013) W 416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172   0.0202   0.0036  -0.0143     20521.4872 ( 0014) WLP2                           ( 0008) 863 8610 F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175   0.0124   0.0158  -0.0144     14221.4471 ( 0014) WLP2                           ( 0012) ODU 18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178   0.0066   0.0099  -0.0140     13918.5955 ( 0014) WLP2                           ( 0011) ODU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181   0.0051   0.0096  -0.0169     10456.5692 ( 0014) WLP2                           ( 0009) BREADMAKER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3CBADE-EB0F-6C15-140F-694E5CCD1670}"/>
              </a:ext>
            </a:extLst>
          </p:cNvPr>
          <p:cNvSpPr/>
          <p:nvPr/>
        </p:nvSpPr>
        <p:spPr>
          <a:xfrm>
            <a:off x="527050" y="5352304"/>
            <a:ext cx="58419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25405B-4583-9467-1724-99C63D3CD9E2}"/>
              </a:ext>
            </a:extLst>
          </p:cNvPr>
          <p:cNvSpPr/>
          <p:nvPr/>
        </p:nvSpPr>
        <p:spPr>
          <a:xfrm>
            <a:off x="1905000" y="4291854"/>
            <a:ext cx="58419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A4BF85-25D2-293B-5E02-9B36B74CFCBC}"/>
              </a:ext>
            </a:extLst>
          </p:cNvPr>
          <p:cNvSpPr/>
          <p:nvPr/>
        </p:nvSpPr>
        <p:spPr>
          <a:xfrm>
            <a:off x="1904999" y="5202730"/>
            <a:ext cx="584199" cy="1432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9D7923-C785-A0E8-0422-DA44509B385F}"/>
              </a:ext>
            </a:extLst>
          </p:cNvPr>
          <p:cNvSpPr txBox="1"/>
          <p:nvPr/>
        </p:nvSpPr>
        <p:spPr>
          <a:xfrm rot="21315655">
            <a:off x="2246603" y="5973272"/>
            <a:ext cx="345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None EXCEED tolerance but several are close</a:t>
            </a:r>
            <a:r>
              <a:rPr lang="en-US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176744-A459-BE99-EB50-51CC37F1E269}"/>
              </a:ext>
            </a:extLst>
          </p:cNvPr>
          <p:cNvSpPr txBox="1"/>
          <p:nvPr/>
        </p:nvSpPr>
        <p:spPr>
          <a:xfrm>
            <a:off x="5711873" y="6231135"/>
            <a:ext cx="3359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 network-final-horizontal-free.preplt2 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62B9CF-AB18-140B-9961-0AED5794CF23}"/>
              </a:ext>
            </a:extLst>
          </p:cNvPr>
          <p:cNvSpPr txBox="1"/>
          <p:nvPr/>
        </p:nvSpPr>
        <p:spPr>
          <a:xfrm rot="20991527">
            <a:off x="8205984" y="873973"/>
            <a:ext cx="91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of 2</a:t>
            </a:r>
          </a:p>
        </p:txBody>
      </p:sp>
    </p:spTree>
    <p:extLst>
      <p:ext uri="{BB962C8B-B14F-4D97-AF65-F5344CB8AC3E}">
        <p14:creationId xmlns:p14="http://schemas.microsoft.com/office/powerpoint/2010/main" val="26952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free.sum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9A14F39-13CE-7F0C-7A75-1330176A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Adjustment Summary (.sum) file contains the detailed results of the least-squares adjustment.</a:t>
            </a:r>
          </a:p>
          <a:p>
            <a:r>
              <a:rPr lang="en-US" dirty="0"/>
              <a:t>The .sum file has several “sections”.</a:t>
            </a:r>
          </a:p>
          <a:p>
            <a:r>
              <a:rPr lang="en-US" dirty="0"/>
              <a:t>Let’s look at them top-to-bottom.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1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free.sum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B9C3D9-97F7-AEC6-A49B-D57AC6244287}"/>
              </a:ext>
            </a:extLst>
          </p:cNvPr>
          <p:cNvSpPr txBox="1"/>
          <p:nvPr/>
        </p:nvSpPr>
        <p:spPr>
          <a:xfrm>
            <a:off x="0" y="1044730"/>
            <a:ext cx="914399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1                                                    NATIONAL GEODETIC SURVEY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PROGRAM ADJUST                                         ADJUSTMENT PROGRAM                                               PAGE   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VERSION   6.4.3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BLUE BOOK FILE = Results/network-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final.bfile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ADJUSTMENT FILE =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adjust.afile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GPS FILE =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gfile.new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OUTPUT FILE =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adjust.sum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OUTPUT BLUE BOOK FILE =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adjust.bfile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0SYSTEM TIME IS Tue Aug 22 11:56:56 2023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0******************************** A-FILE CONTENTS ********************************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Created by OPUS-Projects for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rmetpjfy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at 2023-08-22T15:56:48Z.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  This is for a horizontal free adjustment.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  Coordinates are NAD 83(2011) at epoch 2010.0000.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  Coordinate standard deviations are in centimeters.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  Constraint weight is NORMAL.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loy2 = 0001 = DF5272 = CORS = LOYOLA 2 COOP CORS ARP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CC        0001  0.24  0.25  0.68            36455043110N076141606827W -23440E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II109999999                    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DD3                            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MM3YYN       Y                 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PP22                           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NLY                            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VS   1.734   1.576 Trimble RTK 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VS   0.446   0.259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0********************************* END OF A-FILE *********************************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4EA45A-26C2-BAE6-323F-15121B1B4735}"/>
              </a:ext>
            </a:extLst>
          </p:cNvPr>
          <p:cNvSpPr/>
          <p:nvPr/>
        </p:nvSpPr>
        <p:spPr>
          <a:xfrm>
            <a:off x="0" y="1984350"/>
            <a:ext cx="8513378" cy="85133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CC2F8A-AF7B-DD71-F9C2-33F5210BF58F}"/>
              </a:ext>
            </a:extLst>
          </p:cNvPr>
          <p:cNvSpPr/>
          <p:nvPr/>
        </p:nvSpPr>
        <p:spPr>
          <a:xfrm>
            <a:off x="-1" y="3185589"/>
            <a:ext cx="8513379" cy="262527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22EA76-037B-170B-5CCD-4E23B9F7077F}"/>
              </a:ext>
            </a:extLst>
          </p:cNvPr>
          <p:cNvSpPr txBox="1"/>
          <p:nvPr/>
        </p:nvSpPr>
        <p:spPr>
          <a:xfrm>
            <a:off x="5340714" y="3925927"/>
            <a:ext cx="3078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Constraints listing (A-FILE)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6A61-62C3-E630-7E12-6BB83DB6B0BF}"/>
              </a:ext>
            </a:extLst>
          </p:cNvPr>
          <p:cNvSpPr txBox="1"/>
          <p:nvPr/>
        </p:nvSpPr>
        <p:spPr>
          <a:xfrm>
            <a:off x="5340716" y="2206436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/ Output filename listing</a:t>
            </a:r>
          </a:p>
        </p:txBody>
      </p:sp>
    </p:spTree>
    <p:extLst>
      <p:ext uri="{BB962C8B-B14F-4D97-AF65-F5344CB8AC3E}">
        <p14:creationId xmlns:p14="http://schemas.microsoft.com/office/powerpoint/2010/main" val="334979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free.sum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808711-AE77-AB45-E9C6-CDCD898439F2}"/>
              </a:ext>
            </a:extLst>
          </p:cNvPr>
          <p:cNvSpPr txBox="1"/>
          <p:nvPr/>
        </p:nvSpPr>
        <p:spPr>
          <a:xfrm>
            <a:off x="0" y="1092355"/>
            <a:ext cx="9143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***************** ADJUSTMENT FILE OPTIONS **********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ELLIPSOID SEMI-MAJOR AXIS =  6378137.000 METERS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ECCENTRICITY SQUARED = 0.006694380022903416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DEFAULT ORTHOMETRIC HEIGHT =    0.000 METERS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DEFAULT GEOID HEIGHT =    0.000 METERS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ADJUST ORTHOMETRIC HEIGHTS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SCALE SIGMAS BY A-POSTERIORI SIGMA OF UNIT WEIGHT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ABORT IF SINGULARITIES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UPDATE *80* RECORDS INTO NEW BBOOK FILENAME--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adjust.bfile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DO NOT UPDATE OUTPUT B-BOOK WITH CONSTRAINED VALUES FROM A-FILE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CREATE ADJUSTED POSITIONS FILE WITH FILENAME--ADJPOS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DO NOT UPDATE BLUE BOOK AND ADJUSTMENT FILE AT THE END OF EACH ITERATION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COMPUTE A 3-DIMENSIONAL ADJUSTMENT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COMPUTE NO MORE THAN   10 ITERATIONS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DO NOT DISPLAY STATISTICS IF SOLUTION SLOWLY CONVERGES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ABORT IF MISCLOSURE EXCEEDS 0.1E+21 SIGMA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PRINT WHEN MISCLOSURES EXCEED 0.1E+21 SIGMA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CONVERGE IF RMS SUM OF SHIFTS BELOW   0.003 METERS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COMPUTE NORMALIZED RESIDUALS AND INVERSE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COMPUTE NETWORK AND LOCAL ACCURACIES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NETWORK AND LOCAL ACCURACIES WILL BE SCALED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ECHO LARGE BLUE BOOK MISCLOSURES ONLY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ECHO GPS DATA TRANSFER FILE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ECHO LARGE G-FORMAT MISCLOSURES ONLY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CONSTRAINTS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ALL GPS RESIDUALS GREATER OR EQUAL TO  0.0 MM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ALL NON-GPS RESIDUALS/SD GREATER OR EQUAL TO  0.0 SIGMA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DIRECTION RESIDUALS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ANGLE RESIDUALS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ZENITH DISTANCE RESIDUALS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DISTANCE RESIDUALS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ASTRO-AZIMUTH RESIDUALS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GPS RESIDUALS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CONSTRAINED RESIDUALS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RESIDUALS GROUPED AROUND INTERSECTION STAS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POSITION SHIFTS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DISPLAY POSITION GOOGE NUMBERS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GPS SESSION COVARIANCE MATRICES INPUT IN THE G-FILE WILL BE SCALED AS FOLLOWS: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PROJECT    HORIZONTAL  UP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Trimble RTK    1.734  1.576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0.446  0.259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47FF8F-AB68-173E-B831-CD6D7E8F31B6}"/>
              </a:ext>
            </a:extLst>
          </p:cNvPr>
          <p:cNvSpPr/>
          <p:nvPr/>
        </p:nvSpPr>
        <p:spPr>
          <a:xfrm>
            <a:off x="0" y="1334814"/>
            <a:ext cx="8513378" cy="502153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A29B6B-AD8D-C572-EA35-660DD8948C71}"/>
              </a:ext>
            </a:extLst>
          </p:cNvPr>
          <p:cNvSpPr txBox="1"/>
          <p:nvPr/>
        </p:nvSpPr>
        <p:spPr>
          <a:xfrm>
            <a:off x="5340716" y="2206436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Adjustment File Options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B77AF1-5031-4BDF-5251-328A13B518E8}"/>
              </a:ext>
            </a:extLst>
          </p:cNvPr>
          <p:cNvSpPr txBox="1"/>
          <p:nvPr/>
        </p:nvSpPr>
        <p:spPr>
          <a:xfrm>
            <a:off x="4895101" y="5757449"/>
            <a:ext cx="2528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B050"/>
                </a:solidFill>
              </a:rPr>
              <a:t>Note the scale factors for the GVX and OPUS vectors.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B3F7A-C45E-9EB2-9124-75AAB1C057ED}"/>
              </a:ext>
            </a:extLst>
          </p:cNvPr>
          <p:cNvSpPr/>
          <p:nvPr/>
        </p:nvSpPr>
        <p:spPr>
          <a:xfrm>
            <a:off x="58306" y="5765645"/>
            <a:ext cx="4841354" cy="50682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2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free.sum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40D743-9841-3A98-D145-DD81F9D80868}"/>
              </a:ext>
            </a:extLst>
          </p:cNvPr>
          <p:cNvSpPr txBox="1"/>
          <p:nvPr/>
        </p:nvSpPr>
        <p:spPr>
          <a:xfrm>
            <a:off x="1" y="1544716"/>
            <a:ext cx="914399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0*** JOB STATISTICS ***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0A.) BLUE-BOOK STATISTICS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*80* CONTROL RECORDS        13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*85* DEFLECTION RECORDS      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*86* ELEVATION RECORDS      13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DIRECTIONS                   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ANGLES                       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GPS VECTORS                 60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DOPPLER OBS.                 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ZENITH DISTANCES             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DISTANCES                    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NO. AZIMUTHS                     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B.) NO. CONSTRAINTS                      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C.) NO. ACCURACIES                       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D.) NO. REJECTED OBS.                    0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D4C2A4-8BE5-AA09-F290-D195B6C62E75}"/>
              </a:ext>
            </a:extLst>
          </p:cNvPr>
          <p:cNvSpPr/>
          <p:nvPr/>
        </p:nvSpPr>
        <p:spPr>
          <a:xfrm>
            <a:off x="10510" y="1797269"/>
            <a:ext cx="8513378" cy="180955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E25EBC-B6B6-08AE-E5CB-BD668FFE0BEA}"/>
              </a:ext>
            </a:extLst>
          </p:cNvPr>
          <p:cNvSpPr txBox="1"/>
          <p:nvPr/>
        </p:nvSpPr>
        <p:spPr>
          <a:xfrm>
            <a:off x="5340716" y="220643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Job Statistics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6B7824-3BD8-E206-5BD9-6CE19545783D}"/>
              </a:ext>
            </a:extLst>
          </p:cNvPr>
          <p:cNvSpPr txBox="1"/>
          <p:nvPr/>
        </p:nvSpPr>
        <p:spPr>
          <a:xfrm>
            <a:off x="3638868" y="3668373"/>
            <a:ext cx="4761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B050"/>
                </a:solidFill>
              </a:rPr>
              <a:t>47 OPUS Vectors + 13 GVX Vectors = 60 GPS vectors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37E5E3-EA05-4E63-269A-9F691F5487FA}"/>
              </a:ext>
            </a:extLst>
          </p:cNvPr>
          <p:cNvSpPr/>
          <p:nvPr/>
        </p:nvSpPr>
        <p:spPr>
          <a:xfrm>
            <a:off x="104775" y="2569418"/>
            <a:ext cx="2867025" cy="10313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1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739D2-6020-F958-269A-A87EF2B34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4 Adjustments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94F16-C174-572D-8399-DA91AB008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Horizontal Free</a:t>
            </a:r>
          </a:p>
          <a:p>
            <a:pPr lvl="1"/>
            <a:r>
              <a:rPr lang="en-US" sz="2000" dirty="0"/>
              <a:t>Aligns the adjustment to reference frame of choice, </a:t>
            </a:r>
            <a:r>
              <a:rPr lang="en-US" sz="2000" i="1" dirty="0"/>
              <a:t>usually NAD83(2011) </a:t>
            </a:r>
            <a:r>
              <a:rPr lang="en-US" sz="2000" dirty="0"/>
              <a:t>and to a single Lat/Lon and Ellipsoid height.</a:t>
            </a:r>
            <a:endParaRPr lang="en-US" sz="2000" i="1" dirty="0"/>
          </a:p>
          <a:p>
            <a:r>
              <a:rPr lang="en-US" sz="2400" dirty="0"/>
              <a:t>Horizontal Constrained</a:t>
            </a:r>
          </a:p>
          <a:p>
            <a:pPr lvl="1"/>
            <a:r>
              <a:rPr lang="en-US" sz="2000" dirty="0"/>
              <a:t>Applies user’s choice of Constraints for CORS and Passive Marks.</a:t>
            </a:r>
          </a:p>
          <a:p>
            <a:r>
              <a:rPr lang="en-US" sz="2400" dirty="0"/>
              <a:t>Vertical Free</a:t>
            </a:r>
          </a:p>
          <a:p>
            <a:pPr lvl="1"/>
            <a:r>
              <a:rPr lang="en-US" sz="2000" dirty="0"/>
              <a:t>Aligns the adjustment to reference frame of choice, </a:t>
            </a:r>
            <a:r>
              <a:rPr lang="en-US" sz="2000" i="1" dirty="0"/>
              <a:t>usually NAD83(2011), </a:t>
            </a:r>
            <a:r>
              <a:rPr lang="en-US" sz="2000" dirty="0"/>
              <a:t>and to a single Lat/Lon and Orthometric height.</a:t>
            </a:r>
          </a:p>
          <a:p>
            <a:r>
              <a:rPr lang="en-US" sz="2400" dirty="0"/>
              <a:t>Vertical Constrained</a:t>
            </a:r>
          </a:p>
          <a:p>
            <a:pPr lvl="1"/>
            <a:r>
              <a:rPr lang="en-US" sz="2000" dirty="0"/>
              <a:t>Applies user’s choice of Constraints for Orthometric heights.</a:t>
            </a:r>
          </a:p>
          <a:p>
            <a:pPr marL="457200" lvl="1" indent="0">
              <a:buNone/>
            </a:pPr>
            <a:endParaRPr lang="en-US" sz="24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FDB16-B693-AB68-E5F7-110617C3B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4136C-1D79-C05E-4FB9-87540EA88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24CDF-5808-2BA9-E714-D174385B3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8EEE6F-12F3-96AB-3055-A97054D11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29" y="5152819"/>
            <a:ext cx="7846142" cy="119001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A9309E0-E735-C3D7-D5CA-C202314C027B}"/>
              </a:ext>
            </a:extLst>
          </p:cNvPr>
          <p:cNvSpPr/>
          <p:nvPr/>
        </p:nvSpPr>
        <p:spPr>
          <a:xfrm>
            <a:off x="1818968" y="5764090"/>
            <a:ext cx="5289756" cy="36512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3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free.sum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BA7897-8907-1275-1E4A-F32CA2619BE1}"/>
              </a:ext>
            </a:extLst>
          </p:cNvPr>
          <p:cNvSpPr txBox="1"/>
          <p:nvPr/>
        </p:nvSpPr>
        <p:spPr>
          <a:xfrm>
            <a:off x="1" y="1124293"/>
            <a:ext cx="91439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0NORMALIZED RESIDUALS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COMPUTED        OBSERVED         V=C-O             SDV     V/SDV     MDE      RN  FROM STATION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SEC     METER                       3-SIGMA        TO STATION(S)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                   SESSION ID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1 LA  36 45 50.43110N  36 45 50.43110N  0.00000   0.000    0.00    0.00    0.0000  0.00     ( 0001) LOYOLA 2 COOP CORS ARP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2 LO  76 14 16.06827W  76 14 16.06827W  0.00000   0.000    0.00    0.00    0.0000  0.00     ( 0001) LOYOLA 2 COOP CORS ARP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3 EH       -23.440          -23.440               0.000    0.00    0.00    0.0000  0.00     ( 0001) LOYOLA 2 COOP CORS ARP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4 DX     10697.6581       10697.6582             -0.0001   0.0010   -0.0659    0.0040       ( 0008) 863 8610 F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5 DY     -9641.2766       -9641.2750             -0.0016   0.0028   -0.3191    0.0068       ( 0001) LOYOLA 2 COOP CORS ARP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6 DZ    -15861.4247      -15861.4277              0.0030   0.0021    0.7987    0.0054        0411A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DN    -19830.9123      -19830.9138              0.0015   0.0012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DE      8106.3979        8106.3984             -0.0005   0.0010              Vector   1 Solution      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DL                                              0.0016   0.0016              Project ID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DU        11.2366          11.2335              0.0030   0.0046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7 DX      6836.0421        6836.0438             -0.0017   0.0010   -0.9777    0.0037       ( 0009) BREADMAKER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8 DY     -4546.1933       -4546.1962              0.0029   0.0027    0.5880    0.0065       ( 0001) LOYOLA 2 COOP CORS ARP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9 DZ     -8048.5672       -8048.5663             -0.0009   0.0020   -0.2326    0.0050        0411A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DN    -10062.1857      -10062.1870              0.0012   0.0012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DE      5561.5679        5561.5689             -0.0010   0.0010              Vector   2 Solution      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DL                                              0.0016   0.0016              Project ID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DU        12.6135          12.6166             -0.0031   0.0045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10 DX      6915.7027        6915.7048             -0.0021   0.0009   -1.2681    0.0038       ( 0010) GPS099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11 DY     -6710.0250       -6710.0225             -0.0025   0.0026   -0.5328    0.0062       ( 0001) LOYOLA 2 COOP CORS ARP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12 DZ    -10878.4830      -10878.4855              0.0025   0.0020    0.6914    0.0050        0411A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DN    -13598.7919      -13598.7927              0.0008   0.0011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DE      5124.9876        5124.9902             -0.0026   0.0009              Vector   3 Solution      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DL                                              0.0027   0.0014              Project ID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DU        11.5140          11.5109              0.0031   0.0044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13 DX      7653.7592        7653.7608             -0.0016   0.0010   -0.8494    0.0039       ( 0011) ODU 3 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14 DY     -6535.1452       -6535.1476              0.0024   0.0027    0.4910    0.0066       ( 0001) LOYOLA 2 COOP CORS ARP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15 DZ    -10886.0863      -10886.0855             -0.0008   0.0021   -0.2114    0.0052        0411A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DN    -13607.8162      -13607.8172              0.0010   0.0012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DE      5884.0673        5884.0682             -0.0009   0.0010              Vector   4 Solution      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DL                                              0.0014   0.0015              Project ID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CB299E-D737-B249-79E6-D075747D7A1C}"/>
              </a:ext>
            </a:extLst>
          </p:cNvPr>
          <p:cNvSpPr/>
          <p:nvPr/>
        </p:nvSpPr>
        <p:spPr>
          <a:xfrm>
            <a:off x="0" y="2343806"/>
            <a:ext cx="8513378" cy="92491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621627-FA5B-0081-C87A-9A468AE85741}"/>
              </a:ext>
            </a:extLst>
          </p:cNvPr>
          <p:cNvSpPr txBox="1"/>
          <p:nvPr/>
        </p:nvSpPr>
        <p:spPr>
          <a:xfrm>
            <a:off x="4899137" y="6090460"/>
            <a:ext cx="313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Adjustment Details by Vector</a:t>
            </a:r>
          </a:p>
        </p:txBody>
      </p:sp>
    </p:spTree>
    <p:extLst>
      <p:ext uri="{BB962C8B-B14F-4D97-AF65-F5344CB8AC3E}">
        <p14:creationId xmlns:p14="http://schemas.microsoft.com/office/powerpoint/2010/main" val="187948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free.sum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DEF1A4-9EF6-6DE4-48A0-BDC17ABD38D8}"/>
              </a:ext>
            </a:extLst>
          </p:cNvPr>
          <p:cNvSpPr txBox="1"/>
          <p:nvPr/>
        </p:nvSpPr>
        <p:spPr>
          <a:xfrm>
            <a:off x="1" y="1124293"/>
            <a:ext cx="91439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0RESIDUAL STATISTICS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OBSERVATION NUMBERS OF 20 GREATEST RESIDUALS (V)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171   170   173   176   150   165   153   182   162   179   156   160   163   158   147   152   175   148   166    20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OBSERVATION NUMBERS OF 20 GREATEST STANDARDIZED RESIDUALS (V/SDV)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171   182   160   170    43   163   150   165   156   162    20    60    46   175    21   153   173   113    86    94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OBSERVATION NUMBERS OF 20 GREATEST GPS DU COMPONENT RESIDUALS (V)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171   153   162   183   150   177   174   180   165    21   159    87    48    96    60    45   114   132    63    18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OBSERVATION NUMBERS OF 20 GREATEST GPS DL COMPONENT RESIDUALS (V)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165   174   177   156   150   162   147   180   159   168   183   153   171    90    45    81    54    12   114    78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TOTAL=   183        NO-CHECK=    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MAX V=  3.0D-02    MAX V/SDV=    3.161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MIN V= -2.7D-02    MIN V/SDV=   -2.140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MEAN V=  1.2D-03   MEAN V/SDV=    0.158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MAX V     OBS #      MIN V     OBS #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DX     1.5D-02       160   -1.5D-02       163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DY     2.4D-02       173   -2.7D-02       170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DZ     3.0D-02       171   -6.1D-03       183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DN     2.0D-02       172   -2.7D-03        43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DE     1.6D-02       176   -1.6D-02       164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DL     2.1D-02       165    1.3D-04       135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DU     4.0D-02       171   -1.7D-02       183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          RMS                                    MEAN ABS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CONTRIB.      RESIDUAL                        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RESIDUAL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NORTH        60          0.006                                  0.003 (METERS)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EAST         60          0.004                                  0.002 (METERS)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UP           60          0.008                                  0.005 (METERS)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0DEGREES OF FREEDOM      =              144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VARIANCE SUM            =              260.4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STD.DEV.OF UNIT WEIGHT  =                1.345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VARIANCE OF UNIT WEIGHT =                1.81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MINUTES TO LIST RESIDUALS    0.0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07A8D6-95D5-BF1E-A7B2-BBC837965B7B}"/>
              </a:ext>
            </a:extLst>
          </p:cNvPr>
          <p:cNvSpPr/>
          <p:nvPr/>
        </p:nvSpPr>
        <p:spPr>
          <a:xfrm>
            <a:off x="0" y="1097280"/>
            <a:ext cx="8513378" cy="133162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57E4A6-74F1-26E5-80ED-6C5CAAD0D95E}"/>
              </a:ext>
            </a:extLst>
          </p:cNvPr>
          <p:cNvSpPr/>
          <p:nvPr/>
        </p:nvSpPr>
        <p:spPr>
          <a:xfrm>
            <a:off x="0" y="3117016"/>
            <a:ext cx="8513378" cy="101456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DA0611-B5E6-8562-E430-8A9F458FBAFC}"/>
              </a:ext>
            </a:extLst>
          </p:cNvPr>
          <p:cNvSpPr/>
          <p:nvPr/>
        </p:nvSpPr>
        <p:spPr>
          <a:xfrm>
            <a:off x="0" y="5153779"/>
            <a:ext cx="8513378" cy="59639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53C81E-5335-BA2B-F353-4C77534E4BF6}"/>
              </a:ext>
            </a:extLst>
          </p:cNvPr>
          <p:cNvSpPr txBox="1"/>
          <p:nvPr/>
        </p:nvSpPr>
        <p:spPr>
          <a:xfrm>
            <a:off x="5319696" y="25700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Residual Statistics  Section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8E1E1B-CA4F-B2BD-3BC6-02EA91319F1F}"/>
              </a:ext>
            </a:extLst>
          </p:cNvPr>
          <p:cNvSpPr txBox="1"/>
          <p:nvPr/>
        </p:nvSpPr>
        <p:spPr>
          <a:xfrm>
            <a:off x="3369668" y="3167390"/>
            <a:ext cx="5317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B050"/>
                </a:solidFill>
              </a:rPr>
              <a:t>Max and Min listed by component and Observation Number</a:t>
            </a:r>
          </a:p>
          <a:p>
            <a:r>
              <a:rPr lang="en-US" sz="1400" i="1" dirty="0">
                <a:solidFill>
                  <a:srgbClr val="00B050"/>
                </a:solidFill>
              </a:rPr>
              <a:t>(in Scientific Notation!)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0182EE-6AAD-DFB0-B085-2D42C446819D}"/>
              </a:ext>
            </a:extLst>
          </p:cNvPr>
          <p:cNvSpPr txBox="1"/>
          <p:nvPr/>
        </p:nvSpPr>
        <p:spPr>
          <a:xfrm>
            <a:off x="3369668" y="1116731"/>
            <a:ext cx="5317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B050"/>
                </a:solidFill>
              </a:rPr>
              <a:t>Listed by Observation Number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1A974A-9069-58B5-BFF0-43DA9DA51A2F}"/>
              </a:ext>
            </a:extLst>
          </p:cNvPr>
          <p:cNvSpPr txBox="1"/>
          <p:nvPr/>
        </p:nvSpPr>
        <p:spPr>
          <a:xfrm>
            <a:off x="3369668" y="5435381"/>
            <a:ext cx="5317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B050"/>
                </a:solidFill>
              </a:rPr>
              <a:t>Std Dev of Unit Weight ~ ~ ~ 1 ?</a:t>
            </a:r>
          </a:p>
        </p:txBody>
      </p:sp>
    </p:spTree>
    <p:extLst>
      <p:ext uri="{BB962C8B-B14F-4D97-AF65-F5344CB8AC3E}">
        <p14:creationId xmlns:p14="http://schemas.microsoft.com/office/powerpoint/2010/main" val="43218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free.sum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4B2E28-3282-A432-DE06-555F2EEA6AAC}"/>
              </a:ext>
            </a:extLst>
          </p:cNvPr>
          <p:cNvSpPr txBox="1"/>
          <p:nvPr/>
        </p:nvSpPr>
        <p:spPr>
          <a:xfrm>
            <a:off x="1" y="1124293"/>
            <a:ext cx="914399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0ADJUSTED POSITIONS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SSN NAME                             LATITUDE         LONGITUDE      ORTHO. HT.   G. HT.    E. HT.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    1 0008 863 8610 F                     36 56 33.74459N   76 19 43.29911W     2.223  -36.902   -34.679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SHIFTS (M.)       0.001S            0.007E                         0.019 AZ=  0 H=  0.007 T=  0.020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SCALED SIGMAS (M.)       0.003             0.003                          0.010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GOOGES            1.0D+00  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1.0D+00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1.0D+00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X =    1206288.5550          Y =   -4959186.7824          Z =    3812292.4967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    2 0009 BREADMAKER                     36 51 16.85008N   76 18  0.44323W     1.027  -37.081   -36.054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SHIFTS (M.)       0.001S            0.007E                         0.004 AZ=100 H=  0.007 T=  0.008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SCALED SIGMAS (M.)       0.003             0.003                          0.010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GOOGES            9.9D-01  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9.9D-01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9.8D-01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X =    1210150.1710          Y =   -4964281.8657          Z =    3804479.6392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    3 0010 GPS099                         36 53 11.57699N   76 17 42.87281W     2.097  -37.052   -34.955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SHIFTS (M.)       0.001S            0.006E                         0.016 AZ=100 H=  0.006 T=  0.017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SCALED SIGMAS (M.)       0.003             0.003                          0.010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GOOGES            9.8D-01  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9.8D-01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9.7D-01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X =    1210070.5104          Y =   -4962118.0339          Z =    3807309.5550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    4 0011 ODU 3                          36 53 11.86972N   76 18 13.50346W     2.724  -37.036   -34.312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SHIFTS (M.)       0.001N            0.004E                        -0.005 AZ=  0 H=  0.004 T=  0.006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SCALED SIGMAS (M.)       0.003             0.003                          0.010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GOOGES            9.7D-01  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9.7D-01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9.8D-01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X =    1209332.4539          Y =   -4962292.9138          Z =    3807317.1583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    5 0012 ODU 18                         36 53  8.99403N   76 19  0.94231W     1.747  -37.015   -35.268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SHIFTS (M.)       0.001S            0.006E                         0.020 AZ=  0 H=  0.006 T=  0.021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SCALED SIGMAS (M.)       0.003             0.003                          0.010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GOOGES            9.7D-01           9.6D-01                        9.7D-01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X =    1208203.5497          Y =   -4962621.8721          Z =    3807245.6820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0    6 0013 W 416                          36 57 29.21100N   76 15 34.14958W     3.288  -36.997   -33.709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SHIFTS (M.)       0.000S            0.007E                         0.015 AZ=  0 H=  0.007 T=  0.017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SCALED SIGMAS (M.)       0.003             0.003                          0.010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GOOGES            9.5D-01           9.1D-01                        9.5D-01 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CF3A48-E88A-138E-3D52-C6B837C01F80}"/>
              </a:ext>
            </a:extLst>
          </p:cNvPr>
          <p:cNvSpPr txBox="1"/>
          <p:nvPr/>
        </p:nvSpPr>
        <p:spPr>
          <a:xfrm>
            <a:off x="5235613" y="5314034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Adjusted Positions Section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92B817-2E33-847A-41D4-2535CEDA7BD6}"/>
              </a:ext>
            </a:extLst>
          </p:cNvPr>
          <p:cNvSpPr/>
          <p:nvPr/>
        </p:nvSpPr>
        <p:spPr>
          <a:xfrm>
            <a:off x="0" y="1533525"/>
            <a:ext cx="8513378" cy="61436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8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4BED-30B4-0C27-DB62-8D1DD8EA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network-final-horizontal-</a:t>
            </a:r>
            <a:r>
              <a:rPr lang="en-US" dirty="0" err="1"/>
              <a:t>free.sum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BA3D-6F77-9A05-790F-5A7800DE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C78A3-0305-20AC-0F9E-CC79ADA8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CBC1D-6132-6112-DC40-A6CC9DF1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4B2E28-3282-A432-DE06-555F2EEA6AAC}"/>
              </a:ext>
            </a:extLst>
          </p:cNvPr>
          <p:cNvSpPr txBox="1"/>
          <p:nvPr/>
        </p:nvSpPr>
        <p:spPr>
          <a:xfrm>
            <a:off x="1" y="1124293"/>
            <a:ext cx="9143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NETWORK &amp; LOCAL ACCURACIES (95% CONFIDENCE LEVEL)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COMPUTED USING A POSTERIORI STANDARD DEVIATION OF UNIT WEIGHT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NETWORK ACCURACIES (CENTIMETERS)                       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ISN  SSN   STATION DESIGNATION                       HORIZ    UP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1 0008 863 8610 F                                  0.84    1.94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2 0009 BREADMAKER                                  0.83    1.91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3 0010 GPS099                                      0.84    1.93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4 0011 ODU 3                                       0.84    1.95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5 0012 ODU 18                                      0.84    1.96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6 0013 W 416                                       0.84    1.95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7 0014 WLP2                                        0.82    1.84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8 0007 ASU-BOONE CORS ARP                          0.83    1.83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9 0001 LOYOLA 2 COOP CORS ARP                      0.81    1.79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10 0003 LOYOLA LS03 CORS ARP                        0.81    1.83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11 0006 ELIZABETH CITY CORS ARP                     0.81    1.83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12 0004 GATESVILLE CORS ARP                         0.82    1.83 CM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13 0005 VA GLOUCESTER PT CORS ARP                   0.81    1.83 CM 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LOCAL ACCURACIES (CENTIMETERS) AND DISTANCE (KILOMETERS)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ISN  SSN   STATION DESIGNATION                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       1 0008 863 8610 F                         HORIZ    UP       DISTANCE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5 0012 ODU 18                             0.29    0.98 CM    6.40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6 0013 W 416                              0.30    0.95 CM    6.40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4 0011 ODU 3                              0.28    0.95 CM    6.61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3 0010 GPS099                             0.28    0.92 CM    6.91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2 0009 BREADMAKER                         0.27    0.87 CM   10.10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7 0014 WLP2                               0.23    0.74 CM   20.52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       2 0009 BREADMAKER                         HORIZ    UP       DISTANCE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3 0010 GPS099                             0.27    0.85 CM    3.56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4 0011 ODU 3                              0.27    0.90 CM    3.56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5 0012 ODU 18                             0.28    0.92 CM    3.77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7 0014 WLP2                               0.21    0.64 CM   10.46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6 0013 W 416                              0.29    0.90 CM   12.04 KM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HAVE A NICE DAY!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CF3A48-E88A-138E-3D52-C6B837C01F80}"/>
              </a:ext>
            </a:extLst>
          </p:cNvPr>
          <p:cNvSpPr txBox="1"/>
          <p:nvPr/>
        </p:nvSpPr>
        <p:spPr>
          <a:xfrm>
            <a:off x="4950640" y="3666945"/>
            <a:ext cx="3878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 &amp; Local Accuracies Section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92B817-2E33-847A-41D4-2535CEDA7BD6}"/>
              </a:ext>
            </a:extLst>
          </p:cNvPr>
          <p:cNvSpPr/>
          <p:nvPr/>
        </p:nvSpPr>
        <p:spPr>
          <a:xfrm>
            <a:off x="0" y="1603132"/>
            <a:ext cx="8513378" cy="204651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02E330-2A1A-F00C-7F50-4E0E20CC27A2}"/>
              </a:ext>
            </a:extLst>
          </p:cNvPr>
          <p:cNvSpPr/>
          <p:nvPr/>
        </p:nvSpPr>
        <p:spPr>
          <a:xfrm>
            <a:off x="0" y="4036277"/>
            <a:ext cx="8513378" cy="240262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8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D2DF7-18F9-5508-3AE0-FB7BFB43D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6EA7A-7E60-2823-BE68-5D39F0ECA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80160"/>
            <a:ext cx="8045668" cy="4937760"/>
          </a:xfrm>
        </p:spPr>
        <p:txBody>
          <a:bodyPr/>
          <a:lstStyle/>
          <a:p>
            <a:r>
              <a:rPr lang="en-US" sz="2800" dirty="0"/>
              <a:t>Before constraining any Horizontal (</a:t>
            </a:r>
            <a:r>
              <a:rPr lang="en-US" sz="2800" dirty="0" err="1"/>
              <a:t>lat</a:t>
            </a:r>
            <a:r>
              <a:rPr lang="en-US" sz="2800" dirty="0"/>
              <a:t>/</a:t>
            </a:r>
            <a:r>
              <a:rPr lang="en-US" sz="2800" dirty="0" err="1"/>
              <a:t>lon</a:t>
            </a:r>
            <a:r>
              <a:rPr lang="en-US" sz="2800" dirty="0"/>
              <a:t>/</a:t>
            </a:r>
            <a:r>
              <a:rPr lang="en-US" sz="2800" dirty="0" err="1"/>
              <a:t>ellht</a:t>
            </a:r>
            <a:r>
              <a:rPr lang="en-US" sz="2800" dirty="0"/>
              <a:t>) components, we should </a:t>
            </a:r>
            <a:r>
              <a:rPr lang="en-US" sz="2800" dirty="0">
                <a:solidFill>
                  <a:srgbClr val="FF0000"/>
                </a:solidFill>
              </a:rPr>
              <a:t>verify</a:t>
            </a:r>
            <a:r>
              <a:rPr lang="en-US" sz="2800" dirty="0"/>
              <a:t> that the free-adjusted positions align closely with the potential constraints (the published values). If they do, we can </a:t>
            </a:r>
            <a:r>
              <a:rPr lang="en-US" sz="2800" dirty="0">
                <a:solidFill>
                  <a:srgbClr val="FF0000"/>
                </a:solidFill>
              </a:rPr>
              <a:t>trust</a:t>
            </a:r>
            <a:r>
              <a:rPr lang="en-US" sz="2800" dirty="0"/>
              <a:t> them as constraints.</a:t>
            </a:r>
          </a:p>
          <a:p>
            <a:r>
              <a:rPr lang="en-US" sz="2800" dirty="0"/>
              <a:t>But how do we do that easily?</a:t>
            </a:r>
          </a:p>
          <a:p>
            <a:pPr lvl="1"/>
            <a:r>
              <a:rPr lang="en-US" sz="2400" dirty="0"/>
              <a:t>The plots on the individual Mark Pages </a:t>
            </a:r>
          </a:p>
          <a:p>
            <a:pPr lvl="2"/>
            <a:r>
              <a:rPr lang="en-US" sz="2000" dirty="0"/>
              <a:t>shows published positions in </a:t>
            </a:r>
            <a:r>
              <a:rPr lang="en-US" sz="2000" i="1" dirty="0"/>
              <a:t>black</a:t>
            </a:r>
            <a:r>
              <a:rPr lang="en-US" sz="2000" dirty="0"/>
              <a:t>.</a:t>
            </a:r>
          </a:p>
          <a:p>
            <a:pPr lvl="1"/>
            <a:r>
              <a:rPr lang="en-US" sz="2400" dirty="0"/>
              <a:t>The network-final-horizontal-free.txt file</a:t>
            </a:r>
          </a:p>
          <a:p>
            <a:pPr lvl="2"/>
            <a:r>
              <a:rPr lang="en-US" sz="2000" dirty="0"/>
              <a:t>shows “estimated – published” (see slides 25 &amp; 46)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B5DDF-F1C5-5508-BDC9-F4B5A8E83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8E5AA-E92E-B677-35D8-6C85D9BB9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CDB23-BF96-A1FA-0203-81ECC4A6E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83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057C4E1-D3E2-E16F-7C0B-DC359B972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4402"/>
            <a:ext cx="9144000" cy="35750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26B753-D4BF-1150-2354-9E2CF2BED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250D4-2982-C764-3FB7-554DE0146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0160"/>
            <a:ext cx="8229600" cy="640080"/>
          </a:xfrm>
        </p:spPr>
        <p:txBody>
          <a:bodyPr/>
          <a:lstStyle/>
          <a:p>
            <a:r>
              <a:rPr lang="en-US" dirty="0"/>
              <a:t>Verify potential constraints – passive marks.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EEFDF-761F-6C6D-BB31-05F6CA59F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E416E-8E07-87F1-12D2-BFDDEAC36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78745-CC1C-49CB-5FE5-026A3E06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216C5B-72C6-0584-0D2B-BF2520746A64}"/>
              </a:ext>
            </a:extLst>
          </p:cNvPr>
          <p:cNvSpPr/>
          <p:nvPr/>
        </p:nvSpPr>
        <p:spPr>
          <a:xfrm>
            <a:off x="7809186" y="2525033"/>
            <a:ext cx="1161392" cy="36512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7BCE3E-11B8-95A5-686E-4C3CFE204D07}"/>
              </a:ext>
            </a:extLst>
          </p:cNvPr>
          <p:cNvSpPr/>
          <p:nvPr/>
        </p:nvSpPr>
        <p:spPr>
          <a:xfrm>
            <a:off x="5605463" y="3251923"/>
            <a:ext cx="3294062" cy="10296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C95229-A884-6856-5733-3346279CEACE}"/>
              </a:ext>
            </a:extLst>
          </p:cNvPr>
          <p:cNvSpPr/>
          <p:nvPr/>
        </p:nvSpPr>
        <p:spPr>
          <a:xfrm>
            <a:off x="1568449" y="3974306"/>
            <a:ext cx="2406651" cy="10332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AEAAAC-AFD2-C6B1-F82A-0C9EEAA7E8C3}"/>
              </a:ext>
            </a:extLst>
          </p:cNvPr>
          <p:cNvSpPr/>
          <p:nvPr/>
        </p:nvSpPr>
        <p:spPr>
          <a:xfrm>
            <a:off x="2486025" y="3007362"/>
            <a:ext cx="100012" cy="2490468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3A923A-745A-5005-C941-BB467ACECA40}"/>
              </a:ext>
            </a:extLst>
          </p:cNvPr>
          <p:cNvSpPr txBox="1"/>
          <p:nvPr/>
        </p:nvSpPr>
        <p:spPr>
          <a:xfrm>
            <a:off x="7061352" y="1711655"/>
            <a:ext cx="208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BRMR (DG9069)</a:t>
            </a:r>
          </a:p>
        </p:txBody>
      </p:sp>
    </p:spTree>
    <p:extLst>
      <p:ext uri="{BB962C8B-B14F-4D97-AF65-F5344CB8AC3E}">
        <p14:creationId xmlns:p14="http://schemas.microsoft.com/office/powerpoint/2010/main" val="36515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C1B13-0FD9-7E4D-A7FA-1DBDA72CA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02380-C5B0-3EAE-0DA4-0A9C456FF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Verify potential constraints – passive marks.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4CCAE-7A55-0F56-341A-8CD6F5D8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2FC51-9F43-B905-4EC9-DAA13F55A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16A21-9CB6-60AE-B46D-EF9581684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CFDCB7-A03E-34CE-EB84-B0B57FCBFF8C}"/>
              </a:ext>
            </a:extLst>
          </p:cNvPr>
          <p:cNvSpPr txBox="1"/>
          <p:nvPr/>
        </p:nvSpPr>
        <p:spPr>
          <a:xfrm>
            <a:off x="7061352" y="1711655"/>
            <a:ext cx="208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OU03 (AJ4598)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CBDE8D-6CAD-B14A-DF49-671BCA33E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5053"/>
            <a:ext cx="9144000" cy="354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70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970B633-00C7-DB5B-08E5-812FE9FEA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2360"/>
            <a:ext cx="9144000" cy="35521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5C1B13-0FD9-7E4D-A7FA-1DBDA72CA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02380-C5B0-3EAE-0DA4-0A9C456FF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Verify potential constraints – passive marks.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4CCAE-7A55-0F56-341A-8CD6F5D8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2FC51-9F43-B905-4EC9-DAA13F55A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16A21-9CB6-60AE-B46D-EF9581684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21A3B2-44AD-46BF-2DA1-D433BB5B6192}"/>
              </a:ext>
            </a:extLst>
          </p:cNvPr>
          <p:cNvSpPr txBox="1"/>
          <p:nvPr/>
        </p:nvSpPr>
        <p:spPr>
          <a:xfrm>
            <a:off x="7061352" y="1711655"/>
            <a:ext cx="208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W416 (FX0049)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5CF248-82E0-75AB-1426-B5F00F637995}"/>
              </a:ext>
            </a:extLst>
          </p:cNvPr>
          <p:cNvSpPr txBox="1"/>
          <p:nvPr/>
        </p:nvSpPr>
        <p:spPr>
          <a:xfrm>
            <a:off x="6019800" y="5773428"/>
            <a:ext cx="2320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W416 has a benchmark height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FC292F-0EB8-5126-464D-5D326B7A7143}"/>
              </a:ext>
            </a:extLst>
          </p:cNvPr>
          <p:cNvSpPr txBox="1"/>
          <p:nvPr/>
        </p:nvSpPr>
        <p:spPr>
          <a:xfrm>
            <a:off x="1334892" y="5756255"/>
            <a:ext cx="2912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W416 has only a hand held position – so it’s not constrainable</a:t>
            </a:r>
          </a:p>
        </p:txBody>
      </p:sp>
    </p:spTree>
    <p:extLst>
      <p:ext uri="{BB962C8B-B14F-4D97-AF65-F5344CB8AC3E}">
        <p14:creationId xmlns:p14="http://schemas.microsoft.com/office/powerpoint/2010/main" val="349429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72D3C-F011-3411-B426-9809EEB64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ED154-B238-B6A4-115E-0A0D5BBCE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Verify potential constraints – CORS.</a:t>
            </a:r>
          </a:p>
          <a:p>
            <a:pPr lvl="1"/>
            <a:r>
              <a:rPr lang="en-US" sz="2400" dirty="0"/>
              <a:t>could they be out-of-date?</a:t>
            </a:r>
          </a:p>
          <a:p>
            <a:r>
              <a:rPr lang="en-US" sz="2800" dirty="0"/>
              <a:t>Look at the “network-final-horizontal-free.txt”</a:t>
            </a:r>
          </a:p>
          <a:p>
            <a:pPr lvl="1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MARK  ESTIMATED - PUBLISHED HORIZONTAL COORDINATE SHIFTS</a:t>
            </a:r>
          </a:p>
          <a:p>
            <a:pPr lvl="1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---------------------------------------------------------------------------</a:t>
            </a:r>
          </a:p>
          <a:p>
            <a:pPr lvl="1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asub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N:  0.002 m (0.003 m) E:  0.010 m (0.004 m) U:  0.014 m (0.009 m) CORS</a:t>
            </a:r>
          </a:p>
          <a:p>
            <a:pPr lvl="1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loy2 N: -0.000 m (0.003 m) E:  0.000 m (0.003 m) U:  0.000 m (0.009 m) CORS</a:t>
            </a:r>
          </a:p>
          <a:p>
            <a:pPr lvl="1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ls03 N: -0.001 m (0.003 m) E:  0.002 m (0.003 m) U: -0.007 m (0.009 m) CORS</a:t>
            </a:r>
          </a:p>
          <a:p>
            <a:pPr lvl="1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N: -0.007 m (0.003 m) E:  0.001 m (0.003 m) U: -0.014 m (0.009 m) CORS</a:t>
            </a:r>
          </a:p>
          <a:p>
            <a:pPr lvl="1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N: -0.002 m (0.003 m) E:  0.003 m (0.003 m) U:  0.005 m (0.009 m) CORS</a:t>
            </a:r>
          </a:p>
          <a:p>
            <a:pPr lvl="1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vagp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N:  0.003 m (0.003 m) E:  0.004 m (0.003 m) U: -0.011 m (0.009 m) CORS</a:t>
            </a:r>
          </a:p>
          <a:p>
            <a:pPr lvl="1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2400" dirty="0"/>
              <a:t>Since there usually only a few CORS, I also suggest a manual comparison, just to be sure you understand and agree with the “network-final-horizontal-free.txt file”.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36A54-01C1-CDA7-2962-F6E7C3F8B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08AD-B135-FBEB-F7E2-A115C229F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247AD-6325-2D3E-19AE-CD015AC23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C97B35-0952-F2E4-A900-0242F248952F}"/>
              </a:ext>
            </a:extLst>
          </p:cNvPr>
          <p:cNvSpPr/>
          <p:nvPr/>
        </p:nvSpPr>
        <p:spPr>
          <a:xfrm>
            <a:off x="1249680" y="3657600"/>
            <a:ext cx="7437120" cy="22064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9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A5614-44D2-BC06-9210-8F22BE8A9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9EEF8-DFEE-EF31-B2BE-8923AE95F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A7739-551D-E7A8-DF77-EA68F5B6F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72DB9-7B5C-4D08-E537-530116ADD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55E3C8-0899-FEA8-98B1-92FA47A9F842}"/>
              </a:ext>
            </a:extLst>
          </p:cNvPr>
          <p:cNvSpPr txBox="1"/>
          <p:nvPr/>
        </p:nvSpPr>
        <p:spPr>
          <a:xfrm>
            <a:off x="191814" y="1097280"/>
            <a:ext cx="5231524" cy="32932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network-final-horizontal-free.txt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+++++++++++++++++++++++++++++++++++++++++++++++++++++++++++++++++++++++++++++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MARK:      ls03 (0003; DL1900; LOYOLA LS03 CORS ARP)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REF FRAME:    NAD_83(2011) @ 2010.00000000          ITRF2014 @ 2021.14161048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X:                1240704.971 m    0.003 m          1240704.058 m    0.003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Y:               -4961266.678 m    0.007 m         -4961265.183 m    0.007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Z:                3798629.540 m    0.006 m          3798629.465 m    0.006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LAT:           36 47 19.43641      0.003 m       36 47 19.46694      0.003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 LON:        284 02 25.67024      0.003 m      284 02 25.64913      0.003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W LON:         75 57 34.32976      0.003 m       75 57 34.35087      0.003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EL HGT:               -22.016 m    0.009 m              -23.400 m    0.009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ORTHO HGT:             15.903 m    0.021 m  (= EL HGT - -37.919 GEOID18 HGT)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UTM COORDINATES    STATE PLANE COORDINATES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UTM (Zone 18)         SPC (4502 VA S)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NORTHING (Y)      4071865.517 m        1053588.584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EASTING (X)        414387.488 m        3726726.777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CONVERGENCE       -0.57466944 deg       1.54186944 deg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POINT SCALE        0.99969030           0.99999607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COMBINED FACTOR    0.99969375           0.99999953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US NATIONAL GRID DESIGNATOR: 18SVF1438771866 (NAD 83)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+++++++++++++++++++++++++++++++++++++++++++++++++++++++++++++++++++++++++++++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15DD93-FB27-C317-E955-27A6A1B408AF}"/>
              </a:ext>
            </a:extLst>
          </p:cNvPr>
          <p:cNvSpPr txBox="1"/>
          <p:nvPr/>
        </p:nvSpPr>
        <p:spPr>
          <a:xfrm>
            <a:off x="191814" y="4115747"/>
            <a:ext cx="5231524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NGS Datasheet</a:t>
            </a:r>
          </a:p>
          <a:p>
            <a:pPr marL="228600" indent="-228600">
              <a:buAutoNum type="arabicPlain"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National Geodetic Survey,   Retrieval Date = AUGUST 22, 2023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DL1900* NAD 83(2011) POSITION- 36 47 19.43646(N) 075 57 34.32984(W)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DL1900* NAD 83(2011) ELLIP HT-   -22.009 (meters)        (05/??/20)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DL1900* NAD 83(2011) EPOCH   -  2010.00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DL1900. The following values were computed from the NAD 83(2011) position.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DL1900;                    North         East     Units Scale Factor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Converg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DL1900;SPC VA S     - 1,053,588.585 3,726,726.775   MT  0.99999607   +1 32 30.7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DL1900;SPC VA S     - 3,456,648.55 12,226,769.43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0.99999607   +1 32 30.7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DL1900;UTM  18      - 4,071,865.519   414,387.486   MT  0.99969030   -0 34 28.8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DL1900!             -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Elev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Factor  x  Scale Factor =   Combined Factor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DL1900!SPC VA S     -   1.00000345  x   0.99999607  =   0.99999952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DL1900!UTM  18      -   1.00000345  x   0.99969030  =   0.99969375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9DCDED-E937-B88E-C8D2-263EC40AEF36}"/>
              </a:ext>
            </a:extLst>
          </p:cNvPr>
          <p:cNvSpPr/>
          <p:nvPr/>
        </p:nvSpPr>
        <p:spPr>
          <a:xfrm>
            <a:off x="2354317" y="2924463"/>
            <a:ext cx="1512833" cy="542638"/>
          </a:xfrm>
          <a:prstGeom prst="rect">
            <a:avLst/>
          </a:prstGeom>
          <a:solidFill>
            <a:srgbClr val="0070C0">
              <a:alpha val="10000"/>
            </a:srgbClr>
          </a:solidFill>
          <a:ln w="25400">
            <a:solidFill>
              <a:srgbClr val="0070C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B5DB176-CB2F-E50F-0A69-9C2771C6C985}"/>
              </a:ext>
            </a:extLst>
          </p:cNvPr>
          <p:cNvSpPr/>
          <p:nvPr/>
        </p:nvSpPr>
        <p:spPr>
          <a:xfrm>
            <a:off x="729483" y="5382260"/>
            <a:ext cx="2973837" cy="256791"/>
          </a:xfrm>
          <a:prstGeom prst="rect">
            <a:avLst/>
          </a:prstGeom>
          <a:solidFill>
            <a:srgbClr val="0070C0">
              <a:alpha val="10000"/>
            </a:srgbClr>
          </a:solidFill>
          <a:ln w="25400">
            <a:solidFill>
              <a:srgbClr val="0070C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EF3B77-5F18-7EB6-9426-A2E722E8FB17}"/>
              </a:ext>
            </a:extLst>
          </p:cNvPr>
          <p:cNvSpPr/>
          <p:nvPr/>
        </p:nvSpPr>
        <p:spPr>
          <a:xfrm>
            <a:off x="277867" y="2609217"/>
            <a:ext cx="2008133" cy="135888"/>
          </a:xfrm>
          <a:prstGeom prst="rect">
            <a:avLst/>
          </a:prstGeom>
          <a:solidFill>
            <a:srgbClr val="FF0000">
              <a:alpha val="10000"/>
            </a:srgbClr>
          </a:solidFill>
          <a:ln w="15875">
            <a:solidFill>
              <a:srgbClr val="FF000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71AB0A-620D-7C19-F346-A6BC2C64ED6F}"/>
              </a:ext>
            </a:extLst>
          </p:cNvPr>
          <p:cNvSpPr/>
          <p:nvPr/>
        </p:nvSpPr>
        <p:spPr>
          <a:xfrm>
            <a:off x="774700" y="4765687"/>
            <a:ext cx="2546350" cy="136514"/>
          </a:xfrm>
          <a:prstGeom prst="rect">
            <a:avLst/>
          </a:prstGeom>
          <a:solidFill>
            <a:srgbClr val="FF0000">
              <a:alpha val="10000"/>
            </a:srgbClr>
          </a:solidFill>
          <a:ln w="15875">
            <a:solidFill>
              <a:srgbClr val="FF000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8FB9DF-486C-0F7B-6F30-67EB237ED975}"/>
              </a:ext>
            </a:extLst>
          </p:cNvPr>
          <p:cNvSpPr txBox="1"/>
          <p:nvPr/>
        </p:nvSpPr>
        <p:spPr>
          <a:xfrm>
            <a:off x="5557124" y="2955225"/>
            <a:ext cx="330900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Adjusted – Published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Manual Coordinate Shift Comparison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Differences in State Plane Coordinates (SPC VA S)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Northing = -0.001 m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Easting =  0.002 m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Differences in Ellipsoid Height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= -0.007 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245735-ACF9-D7E3-DA80-547B9194E621}"/>
              </a:ext>
            </a:extLst>
          </p:cNvPr>
          <p:cNvSpPr txBox="1"/>
          <p:nvPr/>
        </p:nvSpPr>
        <p:spPr>
          <a:xfrm>
            <a:off x="5557124" y="1587229"/>
            <a:ext cx="3309008" cy="877163"/>
          </a:xfrm>
          <a:prstGeom prst="rect">
            <a:avLst/>
          </a:prstGeom>
          <a:solidFill>
            <a:srgbClr val="EBF1DE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network-final-horizontal-free.txt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ESTIMATED - PUBLISHED HORIZONTAL COORDINATE SHIFTS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LOY2 </a:t>
            </a:r>
          </a:p>
          <a:p>
            <a:pPr lvl="1"/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N: -0.001 m (0.003 m)</a:t>
            </a:r>
          </a:p>
          <a:p>
            <a:pPr lvl="1"/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E:  0.002 m (0.003 m)</a:t>
            </a:r>
          </a:p>
          <a:p>
            <a:pPr lvl="1"/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U: -0.007 m (0.007 m)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14330C-1D68-B1F9-C81A-3C65C2864A4B}"/>
              </a:ext>
            </a:extLst>
          </p:cNvPr>
          <p:cNvSpPr txBox="1"/>
          <p:nvPr/>
        </p:nvSpPr>
        <p:spPr>
          <a:xfrm>
            <a:off x="5557124" y="2556720"/>
            <a:ext cx="3309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Allowing for round-off, about the same shifts.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555CDA-E27F-DCB5-BD33-478FE426FAD6}"/>
              </a:ext>
            </a:extLst>
          </p:cNvPr>
          <p:cNvSpPr/>
          <p:nvPr/>
        </p:nvSpPr>
        <p:spPr>
          <a:xfrm>
            <a:off x="191383" y="1094740"/>
            <a:ext cx="2375611" cy="191135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1871A0-9CFB-12C1-84EA-0C6FC7C79C83}"/>
              </a:ext>
            </a:extLst>
          </p:cNvPr>
          <p:cNvSpPr/>
          <p:nvPr/>
        </p:nvSpPr>
        <p:spPr>
          <a:xfrm>
            <a:off x="191383" y="4124574"/>
            <a:ext cx="2375611" cy="191135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8C058594-5A5C-A13A-6597-786597AEA9C7}"/>
              </a:ext>
            </a:extLst>
          </p:cNvPr>
          <p:cNvCxnSpPr>
            <a:cxnSpLocks/>
            <a:stCxn id="13" idx="3"/>
            <a:endCxn id="39" idx="1"/>
          </p:cNvCxnSpPr>
          <p:nvPr/>
        </p:nvCxnSpPr>
        <p:spPr>
          <a:xfrm>
            <a:off x="2286000" y="2677161"/>
            <a:ext cx="3302437" cy="1288234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9D8A44EF-6E7B-7294-1163-B7800CF495F6}"/>
              </a:ext>
            </a:extLst>
          </p:cNvPr>
          <p:cNvCxnSpPr>
            <a:cxnSpLocks/>
            <a:stCxn id="11" idx="3"/>
            <a:endCxn id="12" idx="3"/>
          </p:cNvCxnSpPr>
          <p:nvPr/>
        </p:nvCxnSpPr>
        <p:spPr>
          <a:xfrm flipH="1">
            <a:off x="3703320" y="3195782"/>
            <a:ext cx="163830" cy="2314874"/>
          </a:xfrm>
          <a:prstGeom prst="bentConnector3">
            <a:avLst>
              <a:gd name="adj1" fmla="val -139535"/>
            </a:avLst>
          </a:prstGeom>
          <a:ln w="25400">
            <a:solidFill>
              <a:srgbClr val="0070C0"/>
            </a:solidFill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1C45EA08-8198-A1A4-2252-D22481B62607}"/>
              </a:ext>
            </a:extLst>
          </p:cNvPr>
          <p:cNvCxnSpPr>
            <a:cxnSpLocks/>
            <a:stCxn id="12" idx="3"/>
            <a:endCxn id="40" idx="3"/>
          </p:cNvCxnSpPr>
          <p:nvPr/>
        </p:nvCxnSpPr>
        <p:spPr>
          <a:xfrm flipV="1">
            <a:off x="3703320" y="3538969"/>
            <a:ext cx="4983480" cy="1971687"/>
          </a:xfrm>
          <a:prstGeom prst="bentConnector3">
            <a:avLst>
              <a:gd name="adj1" fmla="val 104587"/>
            </a:avLst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95433ABD-3FB0-B6E1-7A59-114C5B16FA73}"/>
              </a:ext>
            </a:extLst>
          </p:cNvPr>
          <p:cNvCxnSpPr>
            <a:cxnSpLocks/>
            <a:stCxn id="13" idx="1"/>
            <a:endCxn id="14" idx="1"/>
          </p:cNvCxnSpPr>
          <p:nvPr/>
        </p:nvCxnSpPr>
        <p:spPr>
          <a:xfrm rot="10800000" flipH="1" flipV="1">
            <a:off x="277866" y="2677160"/>
            <a:ext cx="496833" cy="2156783"/>
          </a:xfrm>
          <a:prstGeom prst="bentConnector3">
            <a:avLst>
              <a:gd name="adj1" fmla="val -46011"/>
            </a:avLst>
          </a:prstGeom>
          <a:ln w="15875">
            <a:solidFill>
              <a:srgbClr val="FF0000"/>
            </a:solidFill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8B9DE3DE-3376-FFDB-ADED-E434A839AC74}"/>
              </a:ext>
            </a:extLst>
          </p:cNvPr>
          <p:cNvSpPr/>
          <p:nvPr/>
        </p:nvSpPr>
        <p:spPr>
          <a:xfrm>
            <a:off x="5588437" y="3805716"/>
            <a:ext cx="2591567" cy="319358"/>
          </a:xfrm>
          <a:prstGeom prst="rect">
            <a:avLst/>
          </a:prstGeom>
          <a:solidFill>
            <a:srgbClr val="FF0000">
              <a:alpha val="10000"/>
            </a:srgbClr>
          </a:solidFill>
          <a:ln w="15875">
            <a:solidFill>
              <a:srgbClr val="FF000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9F4E00F-F407-958F-7A13-439A42CECBF3}"/>
              </a:ext>
            </a:extLst>
          </p:cNvPr>
          <p:cNvSpPr/>
          <p:nvPr/>
        </p:nvSpPr>
        <p:spPr>
          <a:xfrm>
            <a:off x="5588437" y="3337883"/>
            <a:ext cx="3098363" cy="402172"/>
          </a:xfrm>
          <a:prstGeom prst="rect">
            <a:avLst/>
          </a:prstGeom>
          <a:solidFill>
            <a:srgbClr val="0070C0">
              <a:alpha val="10000"/>
            </a:srgbClr>
          </a:solidFill>
          <a:ln w="25400">
            <a:solidFill>
              <a:srgbClr val="0070C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0BE4BFA-CCE4-0594-8E72-1CA6CE3FA500}"/>
              </a:ext>
            </a:extLst>
          </p:cNvPr>
          <p:cNvSpPr txBox="1"/>
          <p:nvPr/>
        </p:nvSpPr>
        <p:spPr>
          <a:xfrm>
            <a:off x="5588437" y="1114425"/>
            <a:ext cx="327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LS03 CORS Validation Check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8174085-945B-0522-45FD-96A74CD60ADF}"/>
              </a:ext>
            </a:extLst>
          </p:cNvPr>
          <p:cNvSpPr/>
          <p:nvPr/>
        </p:nvSpPr>
        <p:spPr>
          <a:xfrm>
            <a:off x="5557124" y="1581092"/>
            <a:ext cx="3129676" cy="32625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BC51C004-6438-4177-3F54-8254DE5A4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1 National Geodetic Survey, Retrieval Date = AUGUST 22, 2023</a:t>
            </a:r>
            <a:r>
              <a:rPr kumimoji="0" lang="en-US" altLang="en-US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31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7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7" grpId="0" animBg="1"/>
      <p:bldP spid="19" grpId="0"/>
      <p:bldP spid="3" grpId="0" animBg="1"/>
      <p:bldP spid="8" grpId="0" animBg="1"/>
      <p:bldP spid="39" grpId="0" animBg="1"/>
      <p:bldP spid="40" grpId="0" animBg="1"/>
      <p:bldP spid="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79467-EB94-4132-6001-E79F6B50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CONSTRAINABLE?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53446-504C-EB16-367F-A94056A88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OPUS Projects allows you to constrain freely.</a:t>
            </a:r>
          </a:p>
          <a:p>
            <a:r>
              <a:rPr lang="en-US" dirty="0"/>
              <a:t>OPUS Projects will recommend constraints based on database – needs PID’s.</a:t>
            </a:r>
          </a:p>
          <a:p>
            <a:r>
              <a:rPr lang="en-US" dirty="0" err="1"/>
              <a:t>WinDesc</a:t>
            </a:r>
            <a:r>
              <a:rPr lang="en-US" dirty="0"/>
              <a:t> should include the PID for each mark that has a PID.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DD3AF-C6B0-60F9-786A-67FC06DB8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1BF5F-1037-E7C3-89DA-C25914B5B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1B352-B72F-AE83-5594-564D4BB95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8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64E42-7339-F491-02A4-46359D571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F4797-F2A0-ECA3-90A9-439547379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we think the CORS can all be constrained and the published Passive Marks can be constrained, we can proceed </a:t>
            </a:r>
            <a:r>
              <a:rPr lang="en-US" i="1" dirty="0"/>
              <a:t>with caution </a:t>
            </a:r>
            <a:r>
              <a:rPr lang="en-US" dirty="0"/>
              <a:t>to the HORIZONTAL CONSTRAINED ADJUSTMENT.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23611-3F5F-7660-DF7D-C1C300F4E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72B00-934C-74BB-E24D-09D690661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3BE7D-E492-EC16-0B1F-8924C7721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0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179CE50-6B03-5458-13E5-6F954953A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78" y="1097280"/>
            <a:ext cx="5979735" cy="52590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645C68-3062-0010-94ED-3BC1D625A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BEF0A-1903-9610-EB7A-B67C44A83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1529" y="1136251"/>
            <a:ext cx="2475271" cy="1084735"/>
          </a:xfrm>
        </p:spPr>
        <p:txBody>
          <a:bodyPr/>
          <a:lstStyle/>
          <a:p>
            <a:r>
              <a:rPr lang="en-US" dirty="0"/>
              <a:t>Adjustment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58C45-AFCA-E766-8C4D-BD765B450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1C0C5-3E3E-4E35-1793-AEDC9E595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92DED-3D90-640B-ADB4-979D18003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B41E94-45C4-3244-5AF5-D199C20AFEF3}"/>
              </a:ext>
            </a:extLst>
          </p:cNvPr>
          <p:cNvSpPr/>
          <p:nvPr/>
        </p:nvSpPr>
        <p:spPr>
          <a:xfrm>
            <a:off x="381000" y="3827087"/>
            <a:ext cx="1073469" cy="107950"/>
          </a:xfrm>
          <a:prstGeom prst="rect">
            <a:avLst/>
          </a:prstGeom>
          <a:solidFill>
            <a:srgbClr val="FF0000">
              <a:alpha val="10000"/>
            </a:srgbClr>
          </a:solidFill>
          <a:ln w="15875">
            <a:solidFill>
              <a:srgbClr val="FF000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0A8624-009C-78A2-2550-5ED35928EE70}"/>
              </a:ext>
            </a:extLst>
          </p:cNvPr>
          <p:cNvSpPr/>
          <p:nvPr/>
        </p:nvSpPr>
        <p:spPr>
          <a:xfrm>
            <a:off x="3157404" y="2874964"/>
            <a:ext cx="197485" cy="160020"/>
          </a:xfrm>
          <a:prstGeom prst="rect">
            <a:avLst/>
          </a:prstGeom>
          <a:solidFill>
            <a:srgbClr val="FF0000">
              <a:alpha val="10000"/>
            </a:srgbClr>
          </a:solidFill>
          <a:ln w="15875">
            <a:solidFill>
              <a:srgbClr val="FF000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F1337A-D083-4911-1223-4F4900C38A58}"/>
              </a:ext>
            </a:extLst>
          </p:cNvPr>
          <p:cNvSpPr txBox="1"/>
          <p:nvPr/>
        </p:nvSpPr>
        <p:spPr>
          <a:xfrm>
            <a:off x="6207840" y="2837265"/>
            <a:ext cx="282431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Note that OPUS has suggested the appropriate horizontal constraints. If you agree, click “Perform Adjustment”</a:t>
            </a:r>
          </a:p>
          <a:p>
            <a:endParaRPr lang="en-US" sz="1400" i="1" dirty="0"/>
          </a:p>
          <a:p>
            <a:r>
              <a:rPr lang="en-US" sz="1400" i="1" dirty="0"/>
              <a:t>What’s Constrainable?</a:t>
            </a:r>
          </a:p>
          <a:p>
            <a:r>
              <a:rPr lang="en-US" sz="1400" i="1" dirty="0"/>
              <a:t>(see slides 8-17)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88B36B-1227-C2BF-E0F7-1C3FAF6DC36A}"/>
              </a:ext>
            </a:extLst>
          </p:cNvPr>
          <p:cNvSpPr txBox="1"/>
          <p:nvPr/>
        </p:nvSpPr>
        <p:spPr>
          <a:xfrm>
            <a:off x="6207840" y="4513914"/>
            <a:ext cx="2824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NGS recommends not constraining ASUB - the distant CORS.</a:t>
            </a:r>
          </a:p>
          <a:p>
            <a:r>
              <a:rPr lang="en-US" sz="1200" i="1" dirty="0">
                <a:solidFill>
                  <a:srgbClr val="FF0000"/>
                </a:solidFill>
              </a:rPr>
              <a:t>Make sure to un-constrain it.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27642A-D843-116E-E3DD-3482C5C69A8D}"/>
              </a:ext>
            </a:extLst>
          </p:cNvPr>
          <p:cNvSpPr/>
          <p:nvPr/>
        </p:nvSpPr>
        <p:spPr>
          <a:xfrm>
            <a:off x="380998" y="4829175"/>
            <a:ext cx="1073469" cy="656808"/>
          </a:xfrm>
          <a:prstGeom prst="rect">
            <a:avLst/>
          </a:prstGeom>
          <a:solidFill>
            <a:srgbClr val="FF0000">
              <a:alpha val="10000"/>
            </a:srgbClr>
          </a:solidFill>
          <a:ln w="15875">
            <a:solidFill>
              <a:srgbClr val="FF000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FA8FC2-22F9-3DF6-3802-D8886DB69884}"/>
              </a:ext>
            </a:extLst>
          </p:cNvPr>
          <p:cNvSpPr/>
          <p:nvPr/>
        </p:nvSpPr>
        <p:spPr>
          <a:xfrm>
            <a:off x="380999" y="4092519"/>
            <a:ext cx="1073469" cy="107950"/>
          </a:xfrm>
          <a:prstGeom prst="rect">
            <a:avLst/>
          </a:prstGeom>
          <a:solidFill>
            <a:srgbClr val="FF0000">
              <a:alpha val="10000"/>
            </a:srgbClr>
          </a:solidFill>
          <a:ln w="15875">
            <a:solidFill>
              <a:srgbClr val="FF000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/>
      <p:bldP spid="15" grpId="0" animBg="1"/>
      <p:bldP spid="1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0B4E8-CAA6-2AEE-6D0B-9CA496562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F36B1-C8F9-7C7F-5418-807628988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1227B-6667-18A2-EFCB-324E329EA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6B318-180C-9F42-BDF6-EB8C9249E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B92CD1-952F-F058-224E-2BA3A516DD24}"/>
              </a:ext>
            </a:extLst>
          </p:cNvPr>
          <p:cNvSpPr txBox="1"/>
          <p:nvPr/>
        </p:nvSpPr>
        <p:spPr>
          <a:xfrm>
            <a:off x="450913" y="5329420"/>
            <a:ext cx="2766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EMAIL Notification – 7 attached files.</a:t>
            </a:r>
            <a:endParaRPr lang="en-US" sz="14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24FDB1-9102-752C-8AC2-97310BB04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649" y="1087710"/>
            <a:ext cx="6892413" cy="41807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29C86B-CDAA-482F-1E51-C674B32EA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45" y="5606419"/>
            <a:ext cx="9144000" cy="81325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13C0D0D-46B8-548F-67B0-11BA18C8C373}"/>
              </a:ext>
            </a:extLst>
          </p:cNvPr>
          <p:cNvSpPr/>
          <p:nvPr/>
        </p:nvSpPr>
        <p:spPr>
          <a:xfrm>
            <a:off x="2050731" y="6111240"/>
            <a:ext cx="3709989" cy="245110"/>
          </a:xfrm>
          <a:prstGeom prst="rect">
            <a:avLst/>
          </a:prstGeom>
          <a:solidFill>
            <a:srgbClr val="FF0000">
              <a:alpha val="10000"/>
            </a:srgbClr>
          </a:solidFill>
          <a:ln w="15875">
            <a:solidFill>
              <a:srgbClr val="FF0000"/>
            </a:solidFill>
            <a:tailEnd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7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1272-DBA4-B859-5756-EF199607B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10BCC-6454-1F07-40E0-6ECD27D99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11339-91B1-29E1-5567-BA22DB95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20854-34A4-B939-45E8-F0682099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095A86-C4A9-35B7-C3A6-40AC42E7B301}"/>
              </a:ext>
            </a:extLst>
          </p:cNvPr>
          <p:cNvSpPr txBox="1"/>
          <p:nvPr/>
        </p:nvSpPr>
        <p:spPr>
          <a:xfrm>
            <a:off x="457200" y="1097280"/>
            <a:ext cx="82296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SUBMITTED BY:                 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dave.zenk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FILE NAME:            network-final-horizontal-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constrained.sum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SOFTWARE:             ADJUST(6.4.3)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DATE:                 2023-08-22T14:40:18 UTC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STANDARD ERROR OF UNIT WEIGHT: 1.311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F STATISTIC TEST:              PASS (1.05 &lt; 1.52 F CRITICAL @ 99% CONFIDENCE)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TOTAL NUMBER OF VECTORS:       60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TOTAL NUMBER OF MARKS:         13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CONSTRAINED MARKS:             7 HORIZONTAL, 0 VERTICAL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N36:51:16.85018 W076:18:00.44343  -36.039m        NAD_83(2011) @ 2010.0000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0.27cm           0.22cm     0.24cm        NEU SIGMAS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ou03 N36:53:11.86975 W076:18:13.50342  -34.294m        NAD_83(2011) @ 2010.0000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ou03         0.24cm           0.22cm     0.42cm        NEU SIGMAS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loy2 N36:45:50.43110 W076:14:16.06827  -23.440m        NAD_83(2011) @ 2010.0000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loy2         0.24cm           0.25cm     0.68cm        NEU SIGMAS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ls03 N36:47:19.43644 W075:57:34.32982  -22.009m        NAD_83(2011) @ 2010.0000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ls03         0.22cm           0.33cm     0.85cm        NEU SIGMAS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N36:20:28.79080 W076:15:29.27391  -29.730m        NAD_83(2011) @ 2010.0000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0.36cm           0.39cm     1.03cm        NEU SIGMAS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N36:26:12.65518 W076:43:16.51666  -20.469m        NAD_83(2011) @ 2010.0000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0.22cm           0.36cm     0.84cm        NEU SIGMAS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vagp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N37:14:55.00829 W076:29:57.73103  -19.814m        NAD_83(2011) @ 2010.0000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vagp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0.56cm           0.57cm     0.84cm        NEU SIGMAS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START TIME:                    2021-02-10T00:00:00 GPS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STOP TIME:                     2021-03-04T23:59:30 GPS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STANDARD DEVIATION SCALARS:    2 SOURCES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1) Trimble RTK   HORIZONTAL: 1.734 UP: 1.576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2)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HORIZONTAL: 0.446 UP: 0.259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SESSION PROCESSING INCLUDED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===========================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FREQUENCY:                     L1-ONLY TO ION-FREE [BY BASELINE LENGTH]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OBSERVATION INTERVAL:          30 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ELEVATION CUTOFF:              15 deg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TROPO INTERVAL:                7200 s [PIECEWISE LINEAR PARAMETERIZATION]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DD CORRELATIONS:               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699768-7176-1E8E-A65F-8EF23747484A}"/>
              </a:ext>
            </a:extLst>
          </p:cNvPr>
          <p:cNvSpPr txBox="1"/>
          <p:nvPr/>
        </p:nvSpPr>
        <p:spPr>
          <a:xfrm>
            <a:off x="6283569" y="1097280"/>
            <a:ext cx="2860431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network-final-horizontal-constrained.txt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FBA678-1163-8D27-83E2-9D4F0076C86A}"/>
              </a:ext>
            </a:extLst>
          </p:cNvPr>
          <p:cNvSpPr/>
          <p:nvPr/>
        </p:nvSpPr>
        <p:spPr>
          <a:xfrm>
            <a:off x="457200" y="1689100"/>
            <a:ext cx="3000375" cy="1397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D8D4E3-1553-9BEE-280B-53606FFD6176}"/>
              </a:ext>
            </a:extLst>
          </p:cNvPr>
          <p:cNvSpPr/>
          <p:nvPr/>
        </p:nvSpPr>
        <p:spPr>
          <a:xfrm>
            <a:off x="457200" y="1830492"/>
            <a:ext cx="5448300" cy="1397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E3C4C17-0808-0DAF-8241-0C62E74D6FCD}"/>
              </a:ext>
            </a:extLst>
          </p:cNvPr>
          <p:cNvSpPr/>
          <p:nvPr/>
        </p:nvSpPr>
        <p:spPr>
          <a:xfrm>
            <a:off x="457200" y="4825578"/>
            <a:ext cx="3250248" cy="47794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44DA4B-09B5-51AD-9127-E4FFEF4070AD}"/>
              </a:ext>
            </a:extLst>
          </p:cNvPr>
          <p:cNvSpPr txBox="1"/>
          <p:nvPr/>
        </p:nvSpPr>
        <p:spPr>
          <a:xfrm>
            <a:off x="6283569" y="4318634"/>
            <a:ext cx="2133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Check for:</a:t>
            </a:r>
          </a:p>
          <a:p>
            <a:r>
              <a:rPr lang="en-US" sz="1400" dirty="0">
                <a:solidFill>
                  <a:srgbClr val="00B050"/>
                </a:solidFill>
                <a:latin typeface="+mn-lt"/>
              </a:rPr>
              <a:t>Std error of Unit </a:t>
            </a:r>
            <a:r>
              <a:rPr lang="en-US" sz="1400" dirty="0" err="1">
                <a:solidFill>
                  <a:srgbClr val="00B050"/>
                </a:solidFill>
                <a:latin typeface="+mn-lt"/>
              </a:rPr>
              <a:t>Wt</a:t>
            </a:r>
            <a:r>
              <a:rPr lang="en-US" sz="1400" dirty="0">
                <a:solidFill>
                  <a:srgbClr val="00B050"/>
                </a:solidFill>
                <a:latin typeface="+mn-lt"/>
              </a:rPr>
              <a:t> ~ 1</a:t>
            </a:r>
          </a:p>
          <a:p>
            <a:r>
              <a:rPr lang="en-US" sz="1400" dirty="0">
                <a:solidFill>
                  <a:srgbClr val="00B050"/>
                </a:solidFill>
                <a:latin typeface="+mn-lt"/>
              </a:rPr>
              <a:t>F-Test = PASS</a:t>
            </a:r>
          </a:p>
          <a:p>
            <a:r>
              <a:rPr lang="en-US" sz="1400" dirty="0">
                <a:solidFill>
                  <a:srgbClr val="00B050"/>
                </a:solidFill>
                <a:latin typeface="+mn-lt"/>
              </a:rPr>
              <a:t>Scalars ~ 2? or less</a:t>
            </a:r>
          </a:p>
        </p:txBody>
      </p:sp>
    </p:spTree>
    <p:extLst>
      <p:ext uri="{BB962C8B-B14F-4D97-AF65-F5344CB8AC3E}">
        <p14:creationId xmlns:p14="http://schemas.microsoft.com/office/powerpoint/2010/main" val="206851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1272-DBA4-B859-5756-EF199607B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10BCC-6454-1F07-40E0-6ECD27D99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11339-91B1-29E1-5567-BA22DB95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20854-34A4-B939-45E8-F0682099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05B633-37AD-9FCA-F0C9-5BF89AF5440C}"/>
              </a:ext>
            </a:extLst>
          </p:cNvPr>
          <p:cNvSpPr txBox="1"/>
          <p:nvPr/>
        </p:nvSpPr>
        <p:spPr>
          <a:xfrm>
            <a:off x="457200" y="1097280"/>
            <a:ext cx="82296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INCLUDED SOLUTION            RMS    SOFTWARE         RUN DATE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1) 2021-041 A                  1.6 cm  page5(2008.25)   2023-06-20T14:01 UTC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2) 2021-048 A                  1.4 cm  page5(2008.25)   2023-06-20T14:01 UTC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3) 2021-054 A                  1.5 cm  page5(2008.25)   2023-06-20T14:01 UTC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4) 2021-055 A                  1.4 cm  page5(2008.25)   2023-06-16T10:18 UTC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5) 2021-063 A                  1.4 cm  page5(2008.25)   2023-06-16T10:18 UTC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BASELINE      LENGTH         RMS       OBS   OMITTED    FIXED IN SOLUTION(S)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wlp2-loy2      1.870 km      0.7 cm    67371    12.0%    99.7%    2, 3, 4, 5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brmr-loy2     11.497 km      1.2 cm    17107     6.7%   100.0%    1, 2, 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gp99-loy2     14.532 km      1.8 cm    15572    12.0%    98.8%    1, 2, 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ou03-loy2     14.825 km      1.4 cm    14638    13.0%    98.9%    1, 2, 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ou18-loy2     15.251 km      2.1 cm    12668    31.8%    98.2%    1, 2, 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863f-loy2     21.424 km      1.5 cm    14736    16.7%    97.2%    1, 2, 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w416-loy2     21.627 km      2.0 cm    12919    23.0%    97.3%    1, 2, 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ls03-loy2     24.992 km      1.5 cm    90411     5.1%    99.1%    1, 2, 3,...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ncel-loy2     46.939 km      1.4 cm    90104     5.2%    97.9%    1, 2, 3,...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ncga-loy2     56.473 km      1.6 cm    88481     6.9%    95.2%    1, 2, 3,...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vagp-loy2     58.603 km      1.5 cm    91352     3.3%    97.6%    1, 2, 3,...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asub-loy2    491.455 km      1.4 cm    88254     2.9%    83.3%    1, 2, 3,...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UPLOADED VECTORS INCLUDED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===========================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BASELINE   USED   LENGTH   EPOCHS(min)  EPOCHS(max)   PDOP(min)  PDOP(max)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ou18-wlp2  2     14.221 km     301         302         2.76        2.91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w416-wlp2  2     21.253 km     301         305         1.49        1.71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863f-wlp2  2     20.521 km     301         302         1.52        1.75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ou03-wlp2  2     13.919 km     301         304         1.69        2.62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gp99-wlp2  2     13.709 km     192         313         1.52        1.58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brmr-wlp2  3     10.457 km     187         406         1.50        1.77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C18531-9D5F-3FA4-8491-4C715BE390A6}"/>
              </a:ext>
            </a:extLst>
          </p:cNvPr>
          <p:cNvSpPr txBox="1"/>
          <p:nvPr/>
        </p:nvSpPr>
        <p:spPr>
          <a:xfrm>
            <a:off x="6283569" y="1097280"/>
            <a:ext cx="2860431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network-final-horizontal-constrained.txt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4A29B6-188E-D5C0-EF51-1D4DC1E2994C}"/>
              </a:ext>
            </a:extLst>
          </p:cNvPr>
          <p:cNvSpPr/>
          <p:nvPr/>
        </p:nvSpPr>
        <p:spPr>
          <a:xfrm>
            <a:off x="2590800" y="1374279"/>
            <a:ext cx="738554" cy="77104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A7A059-E84F-C0C9-6924-3A282DCF46E2}"/>
              </a:ext>
            </a:extLst>
          </p:cNvPr>
          <p:cNvSpPr/>
          <p:nvPr/>
        </p:nvSpPr>
        <p:spPr>
          <a:xfrm>
            <a:off x="2590800" y="2225228"/>
            <a:ext cx="738554" cy="197163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394ED22-24E7-164A-39FF-B1A7E470237D}"/>
              </a:ext>
            </a:extLst>
          </p:cNvPr>
          <p:cNvSpPr/>
          <p:nvPr/>
        </p:nvSpPr>
        <p:spPr>
          <a:xfrm>
            <a:off x="3739661" y="2225228"/>
            <a:ext cx="738554" cy="197163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08DC9E-7DAD-2037-0C6C-9DDA2273B068}"/>
              </a:ext>
            </a:extLst>
          </p:cNvPr>
          <p:cNvSpPr/>
          <p:nvPr/>
        </p:nvSpPr>
        <p:spPr>
          <a:xfrm>
            <a:off x="4478215" y="2225228"/>
            <a:ext cx="492370" cy="197163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E3DC28-A40A-34B0-55C1-00506BCA112D}"/>
              </a:ext>
            </a:extLst>
          </p:cNvPr>
          <p:cNvSpPr txBox="1"/>
          <p:nvPr/>
        </p:nvSpPr>
        <p:spPr>
          <a:xfrm>
            <a:off x="6283569" y="4318634"/>
            <a:ext cx="2133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Check for:</a:t>
            </a:r>
          </a:p>
          <a:p>
            <a:r>
              <a:rPr lang="en-US" sz="1400" dirty="0">
                <a:solidFill>
                  <a:srgbClr val="00B050"/>
                </a:solidFill>
                <a:latin typeface="+mn-lt"/>
              </a:rPr>
              <a:t>RMS about 1 to 2 cm</a:t>
            </a:r>
          </a:p>
          <a:p>
            <a:r>
              <a:rPr lang="en-US" sz="1400" dirty="0">
                <a:solidFill>
                  <a:srgbClr val="00B050"/>
                </a:solidFill>
                <a:latin typeface="+mn-lt"/>
              </a:rPr>
              <a:t>% Omitted</a:t>
            </a:r>
          </a:p>
          <a:p>
            <a:r>
              <a:rPr lang="en-US" sz="1400" dirty="0">
                <a:solidFill>
                  <a:srgbClr val="00B050"/>
                </a:solidFill>
                <a:latin typeface="+mn-lt"/>
              </a:rPr>
              <a:t>% Fixed </a:t>
            </a:r>
          </a:p>
        </p:txBody>
      </p:sp>
    </p:spTree>
    <p:extLst>
      <p:ext uri="{BB962C8B-B14F-4D97-AF65-F5344CB8AC3E}">
        <p14:creationId xmlns:p14="http://schemas.microsoft.com/office/powerpoint/2010/main" val="152795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1272-DBA4-B859-5756-EF199607B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10BCC-6454-1F07-40E0-6ECD27D99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11339-91B1-29E1-5567-BA22DB95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20854-34A4-B939-45E8-F0682099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4AFC2E-6DA8-4771-F6BA-F93612415F73}"/>
              </a:ext>
            </a:extLst>
          </p:cNvPr>
          <p:cNvSpPr txBox="1"/>
          <p:nvPr/>
        </p:nvSpPr>
        <p:spPr>
          <a:xfrm>
            <a:off x="427453" y="1097280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MARK  ESTIMATED - HORIZONTAL-FREE ADJUSTMENT COORDINATE SHIFTS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863f  N:      0.001 m (0.002 m) E:     -0.002 m (0.002 m) H:      0.012 m (0.004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asub  N:      0.002 m (0.001 m) E:     -0.001 m (0.002 m) H:      0.012 m (0.003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brmr  N:      0.002 m (0.001 m) E:     -0.002 m (0.002 m) H:      0.013 m (0.003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gp99  N:      0.001 m (0.002 m) E:     -0.002 m (0.002 m) H:      0.012 m (0.004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loy2  N:      0.002 m (0.001 m) E:     -0.002 m (0.001 m) H:      0.012 m (0.003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ls03  N:      0.002 m (0.001 m) E:     -0.002 m (0.001 m) H:      0.012 m (0.003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ncel  N:      0.002 m (0.001 m) E:     -0.002 m (0.001 m) H:      0.012 m (0.003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ncga  N:      0.002 m (0.001 m) E:     -0.002 m (0.001 m) H:      0.012 m (0.003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ou03  N:      0.001 m (0.001 m) E:     -0.001 m (0.002 m) H:      0.014 m (0.004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ou18  N:      0.002 m (0.002 m) E:     -0.001 m (0.002 m) H:      0.012 m (0.005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vagp  N:      0.002 m (0.001 m) E:     -0.001 m (0.001 m) H:      0.012 m (0.003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w416  N:      0.002 m (0.002 m) E:     -0.002 m (0.002 m) H:      0.012 m (0.004 m)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wlp2  N:      0.002 m (0.001 m) E:     -0.002 m (0.001 m) H:      0.012 m (0.003 m)</a:t>
            </a:r>
          </a:p>
          <a:p>
            <a:endParaRPr lang="pt-BR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MARK  ESTIMATED - PUBLISHED HORIZONTAL COORDINATE SHIFTS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asub N:  0.003 m (0.001 m) E:  0.009 m (0.002 m) U:  0.026 m (0.003 m) CORS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brmr N: -0.002 m (0.001 m) E:  0.003 m (0.002 m) U: -0.002 m (0.003 m) OPUS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loy2 N:  0.002 m (0.001 m) E: -0.002 m (0.001 m) U:  0.012 m (0.003 m) CORS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ls03 N:  0.001 m (0.001 m) E: -0.000 m (0.001 m) U:  0.005 m (0.003 m) CORS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ncel N: -0.005 m (0.001 m) E: -0.001 m (0.001 m) U: -0.002 m (0.003 m) CORS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ncga N: -0.000 m (0.001 m) E:  0.002 m (0.001 m) U:  0.017 m (0.003 m) CORS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ou03 N:  0.000 m (0.001 m) E: -0.002 m (0.002 m) U: -0.004 m (0.004 m) OPUS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vagp N:  0.004 m (0.001 m) E:  0.002 m (0.001 m) U:  0.001 m (0.003 m) CORS</a:t>
            </a:r>
          </a:p>
          <a:p>
            <a:endParaRPr lang="pt-BR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MARK  CONSTRAINT RATIOS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brmr  N:  0.597  E:  1.288  U:  0.841   2D:  1.420   3D:  1.650        OPUS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loy2  N:  0.649  E:  0.615  U:  1.708   2D:  0.893   3D:  1.928        CORS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ls03  N:  0.277  E:  0.059  U:  0.592   2D:  0.283   3D:  0.656        CORS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ncel  N:  1.512  E:  0.222  U:  0.216   2D:  1.528   3D:  1.543        CORS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ncga  N:  0.054  E:  0.421  U:  2.004   2D:  0.424   3D:  2.048        CORS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ou03  N:  0.146  E:  1.046  U:  1.024   2D:  1.056   3D:  1.471        OPUS</a:t>
            </a:r>
          </a:p>
          <a:p>
            <a:r>
              <a:rPr lang="pt-B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vagp  N:  0.796  E:  0.384  U:  0.128   2D:  0.884   3D:  0.893        CORS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87D5D2-71E1-70D7-1457-871C4AF1E192}"/>
              </a:ext>
            </a:extLst>
          </p:cNvPr>
          <p:cNvSpPr txBox="1"/>
          <p:nvPr/>
        </p:nvSpPr>
        <p:spPr>
          <a:xfrm>
            <a:off x="6283569" y="1097280"/>
            <a:ext cx="2860431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network-final-horizontal-constrained.txt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C15D4-56E5-0BAA-44CD-924BCCDCFA06}"/>
              </a:ext>
            </a:extLst>
          </p:cNvPr>
          <p:cNvSpPr txBox="1"/>
          <p:nvPr/>
        </p:nvSpPr>
        <p:spPr>
          <a:xfrm>
            <a:off x="6283568" y="4318634"/>
            <a:ext cx="2684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Check for: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Small shifts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Constraint Ratios less than 3.5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8C005C-8E99-FF31-8315-B59D9CACBEE4}"/>
              </a:ext>
            </a:extLst>
          </p:cNvPr>
          <p:cNvSpPr/>
          <p:nvPr/>
        </p:nvSpPr>
        <p:spPr>
          <a:xfrm>
            <a:off x="457200" y="1097280"/>
            <a:ext cx="5562600" cy="20447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BA6501-1ED2-0FCB-9EFD-D8D1386CBE09}"/>
              </a:ext>
            </a:extLst>
          </p:cNvPr>
          <p:cNvSpPr/>
          <p:nvPr/>
        </p:nvSpPr>
        <p:spPr>
          <a:xfrm>
            <a:off x="1031630" y="1376958"/>
            <a:ext cx="1132450" cy="184136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F6B9EF-46F2-3BF4-FA1F-FC1A1A1DC177}"/>
              </a:ext>
            </a:extLst>
          </p:cNvPr>
          <p:cNvSpPr/>
          <p:nvPr/>
        </p:nvSpPr>
        <p:spPr>
          <a:xfrm>
            <a:off x="2804160" y="1376958"/>
            <a:ext cx="1132450" cy="184136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80867E-0980-C6C8-F46A-639A3C3F4FEF}"/>
              </a:ext>
            </a:extLst>
          </p:cNvPr>
          <p:cNvSpPr/>
          <p:nvPr/>
        </p:nvSpPr>
        <p:spPr>
          <a:xfrm>
            <a:off x="4589584" y="1376958"/>
            <a:ext cx="1132450" cy="184136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2D1760-7BFB-845B-1EC3-BFDB1EB87DEB}"/>
              </a:ext>
            </a:extLst>
          </p:cNvPr>
          <p:cNvSpPr/>
          <p:nvPr/>
        </p:nvSpPr>
        <p:spPr>
          <a:xfrm>
            <a:off x="457200" y="3293527"/>
            <a:ext cx="5562600" cy="20447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9637A82-8422-976B-63A3-3ED0798F8B14}"/>
              </a:ext>
            </a:extLst>
          </p:cNvPr>
          <p:cNvSpPr/>
          <p:nvPr/>
        </p:nvSpPr>
        <p:spPr>
          <a:xfrm>
            <a:off x="972063" y="3573205"/>
            <a:ext cx="813875" cy="116072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C096DB-01FC-EBA7-D340-817981C1DD5C}"/>
              </a:ext>
            </a:extLst>
          </p:cNvPr>
          <p:cNvSpPr/>
          <p:nvPr/>
        </p:nvSpPr>
        <p:spPr>
          <a:xfrm>
            <a:off x="2454336" y="3573205"/>
            <a:ext cx="820726" cy="116072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99A81A6-0E16-B447-23A1-CEED27E66FA7}"/>
              </a:ext>
            </a:extLst>
          </p:cNvPr>
          <p:cNvSpPr/>
          <p:nvPr/>
        </p:nvSpPr>
        <p:spPr>
          <a:xfrm>
            <a:off x="3936609" y="3573205"/>
            <a:ext cx="864686" cy="116072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F8DA7D1-8DEF-7780-0A49-35193A833256}"/>
              </a:ext>
            </a:extLst>
          </p:cNvPr>
          <p:cNvSpPr/>
          <p:nvPr/>
        </p:nvSpPr>
        <p:spPr>
          <a:xfrm>
            <a:off x="2461187" y="5659961"/>
            <a:ext cx="813875" cy="14774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EBF21E-3AF7-1601-C9DC-E189A5D9450D}"/>
              </a:ext>
            </a:extLst>
          </p:cNvPr>
          <p:cNvSpPr/>
          <p:nvPr/>
        </p:nvSpPr>
        <p:spPr>
          <a:xfrm>
            <a:off x="4182646" y="5659961"/>
            <a:ext cx="813875" cy="14774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2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1272-DBA4-B859-5756-EF199607B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10BCC-6454-1F07-40E0-6ECD27D99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11339-91B1-29E1-5567-BA22DB95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20854-34A4-B939-45E8-F0682099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CE474D-815F-9CB4-C758-52191874081C}"/>
              </a:ext>
            </a:extLst>
          </p:cNvPr>
          <p:cNvSpPr txBox="1"/>
          <p:nvPr/>
        </p:nvSpPr>
        <p:spPr>
          <a:xfrm>
            <a:off x="457200" y="1374591"/>
            <a:ext cx="822960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Residual Components(m) 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Rej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Baseline  FROM:                                  TO:</a:t>
            </a:r>
          </a:p>
          <a:p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#     DN       DE       DU         (m)      SSN     Designation                    SSN     Designation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22   0.0015  -0.0005   0.0025     21423.7928 ( 0008) 863 8610 F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25   0.0012  -0.0008  -0.0050     11496.9031 ( 0009) BREADMAKER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28   0.0008  -0.0026   0.0026     14532.4730 ( 0010) GPS099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31   0.0010  -0.0011  -0.0048     14825.4857 ( 0011) ODU 3 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34   0.0014   0.0008   0.0028     15251.4826 ( 0012) ODU 18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37  -0.0001  -0.0008   0.0094     21627.4185 ( 0013) W 416 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40  -0.0002  -0.0004  -0.0018    491454.8788 ( 0007) ASU-BOONE CORS ARP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43  -0.0002  -0.0005  -0.0014     24991.7434 ( 0003) LOYOLA LS03 CORS ARP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46  -0.0002  -0.0007   0.0013     46939.2818 ( 0006) ELIZABETH CITY CORS ARP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49  -0.0005  -0.0006   0.0020     56473.0534 ( 0004) GATESVILLE CORS ARP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52  -0.0007  -0.0001  -0.0019     58602.7357 ( 0005) VA GLOUCESTER PT CORS ARP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55  -0.0010   0.0012  -0.0013     21423.7928 ( 0008) 863 8610 F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58  -0.0018   0.0012   0.0000     11496.9031 ( 0009) BREADMAKER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61  -0.0027   0.0020   0.0044     14532.4730 ( 0010) GPS099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64  -0.0014   0.0010   0.0040     14825.4857 ( 0011) ODU 3 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67  -0.0018   0.0006   0.0023     15251.4826 ( 0012) ODU 18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70  -0.0023   0.0017  -0.0002     21627.4185 ( 0013) W 416 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73  -0.0013  -0.0005   0.0007      1869.9725 ( 0014) WLP2  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76  -0.0013   0.0013  -0.0055    491454.8788 ( 0007) ASU-BOONE CORS ARP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79  -0.0005   0.0001  -0.0036     24991.7434 ( 0003) LOYOLA LS03 CORS ARP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82   0.0000   0.0004  -0.0036     46939.2818 ( 0006) ELIZABETH CITY CORS ARP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85  -0.0009   0.0004   0.0009     56473.0534 ( 0004) GATESVILLE CORS ARP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88  -0.0005   0.0002   0.0002     58602.7357 ( 0005) VA GLOUCESTER PT CORS ARP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91   0.0010  -0.0005  -0.0021     21423.7928 ( 0008) 863 8610 F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94   0.0020   0.0012  -0.0040     11496.9031 ( 0009) BREADMAKER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97   0.0029  -0.0003  -0.0037     14532.4730 ( 0010) GPS099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100   0.0013   0.0005  -0.0033     14825.4857 ( 0011) ODU 3                          ( 0001) LOYOLA 2 COOP CORS ARP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96CFEF-648D-D645-234E-A1062B19E196}"/>
              </a:ext>
            </a:extLst>
          </p:cNvPr>
          <p:cNvSpPr txBox="1"/>
          <p:nvPr/>
        </p:nvSpPr>
        <p:spPr>
          <a:xfrm>
            <a:off x="6019801" y="1097280"/>
            <a:ext cx="3124200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network-final-horizontal-constrained.preplt2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006DC1-539A-9C12-5EFB-67833286B3EB}"/>
              </a:ext>
            </a:extLst>
          </p:cNvPr>
          <p:cNvSpPr txBox="1"/>
          <p:nvPr/>
        </p:nvSpPr>
        <p:spPr>
          <a:xfrm>
            <a:off x="5553807" y="5974185"/>
            <a:ext cx="3124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Check for: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DN, DE, DU  less than 2cm / 4 cm</a:t>
            </a:r>
          </a:p>
        </p:txBody>
      </p:sp>
    </p:spTree>
    <p:extLst>
      <p:ext uri="{BB962C8B-B14F-4D97-AF65-F5344CB8AC3E}">
        <p14:creationId xmlns:p14="http://schemas.microsoft.com/office/powerpoint/2010/main" val="119134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1272-DBA4-B859-5756-EF199607B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10BCC-6454-1F07-40E0-6ECD27D99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11339-91B1-29E1-5567-BA22DB95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20854-34A4-B939-45E8-F0682099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CE474D-815F-9CB4-C758-52191874081C}"/>
              </a:ext>
            </a:extLst>
          </p:cNvPr>
          <p:cNvSpPr txBox="1"/>
          <p:nvPr/>
        </p:nvSpPr>
        <p:spPr>
          <a:xfrm>
            <a:off x="457200" y="1374279"/>
            <a:ext cx="82296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103   0.0017  -0.0002  -0.0087     15251.4826 ( 0012) ODU 18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106   0.0031  -0.0012   0.0006     21627.4185 ( 0013) W 416 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109  -0.0003   0.0002  -0.0026      1869.9725 ( 0014) WLP2  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112  -0.0002   0.0014   0.0059    491454.8788 ( 0007) ASU-BOONE CORS ARP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115   0.0001   0.0003   0.0026     24991.7434 ( 0003) LOYOLA LS03 CORS ARP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118   0.0002   0.0002   0.0027     46939.2818 ( 0006) ELIZABETH CITY CORS ARP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121  -0.0005   0.0000  -0.0018     56473.0534 ( 0004) GATESVILLE CORS ARP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124   0.0002   0.0007   0.0024     58602.7357 ( 0005) VA GLOUCESTER PT CORS ARP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127   0.0002   0.0001  -0.0024      1869.9725 ( 0014) WLP2  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130  -0.0010  -0.0024   0.0045    491454.8788 ( 0007) ASU-BOONE CORS ARP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133   0.0005   0.0001  -0.0001     24991.7434 ( 0003) LOYOLA LS03 CORS ARP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136   0.0001  -0.0005  -0.0005     46939.2818 ( 0006) ELIZABETH CITY CORS ARP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139   0.0008  -0.0005  -0.0011     56473.0534 ( 0004) GATESVILLE CORS ARP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142   0.0003   0.0000  -0.0007     58602.7357 ( 0005) VA GLOUCESTER PT CORS ARP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145  -0.0004   0.0002  -0.0002      1869.9725 ( 0014) WLP2              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148   0.0022   0.0001  -0.0041    491454.8788 ( 0007) ASU-BOONE CORS ARP 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151   0.0001   0.0000   0.0014     24991.7434 ( 0003) LOYOLA LS03 CORS ARP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154  -0.0003   0.0006  -0.0011     46939.2818 ( 0006) ELIZABETH CITY CORS ARP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157   0.0008   0.0010  -0.0002     56473.0534 ( 0004) GATESVILLE CORS ARP      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160   0.0005  -0.0006  -0.0010     58602.7357 ( 0005) VA GLOUCESTER PT CORS ARP      ( 0001) LOYOLA 2 COOP CORS ARP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163   0.0147  -0.0035   0.0044     10456.5694 ( 0014) WLP2                           ( 0009) BREADMAKER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166   0.0138  -0.0104   0.0150     13708.8759 ( 0014) WLP2                           ( 0010) GPS099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169   0.0074   0.0023   0.0218     21253.1755 ( 0014) WLP2                           ( 0013) W 416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172   0.0167  -0.0059   0.0030     20521.4872 ( 0014) WLP2                           ( 0008) 863 8610 F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175   0.0115  -0.0028  -0.0094     14221.4471 ( 0014) WLP2                           ( 0012) ODU 18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178   0.0087   0.0134   0.0197     13918.5954 ( 0014) WLP2                           ( 0011) ODU 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181   0.0142  -0.0157   0.0126     13708.8759 ( 0014) WLP2                           ( 0010) GPS099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184   0.0076   0.0088   0.0044     10456.5694 ( 0014) WLP2                           ( 0009) BREADMAKER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187   0.0072  -0.0007   0.0404     21253.1755 ( 0014) WLP2                           ( 0013) W 416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190   0.0202   0.0036  -0.0141     20521.4872 ( 0014) WLP2                           ( 0008) 863 8610 F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193   0.0124   0.0158  -0.0142     14221.4471 ( 0014) WLP2                           ( 0012) ODU 18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196   0.0066   0.0100  -0.0122     13918.5954 ( 0014) WLP2                           ( 0011) ODU 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199   0.0051   0.0094  -0.0153     10456.5694 ( 0014) WLP2                           ( 0009) BREADMAKER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96CFEF-648D-D645-234E-A1062B19E196}"/>
              </a:ext>
            </a:extLst>
          </p:cNvPr>
          <p:cNvSpPr txBox="1"/>
          <p:nvPr/>
        </p:nvSpPr>
        <p:spPr>
          <a:xfrm>
            <a:off x="6019801" y="1097280"/>
            <a:ext cx="3124200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network-final-horizontal-constrained.preplt2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72C8DF-06B7-9D22-F2A0-84361F116F55}"/>
              </a:ext>
            </a:extLst>
          </p:cNvPr>
          <p:cNvSpPr txBox="1"/>
          <p:nvPr/>
        </p:nvSpPr>
        <p:spPr>
          <a:xfrm>
            <a:off x="5553807" y="5974185"/>
            <a:ext cx="3124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Check for: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DN, DE, DU  less than 2cm / 4 cm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C02D50A-D112-D0B9-DB21-178B99AC81D8}"/>
              </a:ext>
            </a:extLst>
          </p:cNvPr>
          <p:cNvSpPr/>
          <p:nvPr/>
        </p:nvSpPr>
        <p:spPr>
          <a:xfrm>
            <a:off x="2183862" y="4425521"/>
            <a:ext cx="543463" cy="14774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56DA69-7099-A17B-8C07-02679BE10B17}"/>
              </a:ext>
            </a:extLst>
          </p:cNvPr>
          <p:cNvSpPr/>
          <p:nvPr/>
        </p:nvSpPr>
        <p:spPr>
          <a:xfrm>
            <a:off x="2183862" y="5248449"/>
            <a:ext cx="543463" cy="14774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DF35EA-32DE-9DEB-4EC6-D03D668AFF49}"/>
              </a:ext>
            </a:extLst>
          </p:cNvPr>
          <p:cNvSpPr/>
          <p:nvPr/>
        </p:nvSpPr>
        <p:spPr>
          <a:xfrm>
            <a:off x="951959" y="5391432"/>
            <a:ext cx="543463" cy="14774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4CA80A-AA0F-2DA4-70BF-345849AF0F41}"/>
              </a:ext>
            </a:extLst>
          </p:cNvPr>
          <p:cNvSpPr/>
          <p:nvPr/>
        </p:nvSpPr>
        <p:spPr>
          <a:xfrm>
            <a:off x="2179092" y="4839870"/>
            <a:ext cx="543463" cy="14774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8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1272-DBA4-B859-5756-EF199607B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10BCC-6454-1F07-40E0-6ECD27D99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11339-91B1-29E1-5567-BA22DB95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20854-34A4-B939-45E8-F0682099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CE474D-815F-9CB4-C758-52191874081C}"/>
              </a:ext>
            </a:extLst>
          </p:cNvPr>
          <p:cNvSpPr txBox="1"/>
          <p:nvPr/>
        </p:nvSpPr>
        <p:spPr>
          <a:xfrm>
            <a:off x="457200" y="1097280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BLUE BOOK FILE = network-final-horizontal-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free.bfile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ADJUSTMENT FILE =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adjust.afile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GPS FILE = network-final-horizontal-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free.gfile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OUTPUT FILE =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adjust.sum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OUTPUT BLUE BOOK FILE =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adjust.bfile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0SYSTEM TIME IS Tue Aug 22 14:40:18 2023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0******************************** A-FILE CONTENTS ********************************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Created by OPUS-Projects for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rmetpjfy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at 2023-08-22T18:39:21Z.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  This is for a horizontal constrained adjustment.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  Coordinates are NAD 83(2011) at epoch 2010.0000.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  Coordinate standard deviations are in centimeters.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  Constraint weight is NORMAL.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= 0006 = DL6896 = CORS = ELIZABETH CITY CORS ARP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CC        0006  0.36  0.39  1.03            36202879080N076152927391W -29730E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vagp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= 0005 = DJ5202 = CORS = VA GLOUCESTER PT CORS ARP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CC        0005  0.56  0.57  0.84            37145500829N076295773103W -19814E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ls03 = 0003 = DL1900 = CORS = LOYOLA LS03 CORS ARP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CC        0003  0.22  0.33  0.85            36471943644N075573432982W -22009E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ou03 = 0011 = AJ4598 = USER = ODU 3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CC        0011  0.24  0.22  0.42            36531186975N076181350342W -34294E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= 0004 = DL6898 = CORS = GATESVILLE CORS ARP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CC        0004  0.22  0.36  0.84            36261265518N076431651666W -20469E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= 0009 = DG9069 = USER = BREADMAKER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CC        0009  0.27  0.22  0.24            36511685018N076180044343W -36039E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** loy2 = 0001 = DF5272 = CORS = LOYOLA 2 COOP CORS ARP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CC        0001  0.24  0.25  0.68            36455043110N076141606827W -23440E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II109999999                      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DD3                              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MM3YYY       Y                   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PP22                             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NLY                              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VS   1.734   1.576 Trimble RTK   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VS   0.446   0.259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0********************************* END OF A-FILE *********************************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96CFEF-648D-D645-234E-A1062B19E196}"/>
              </a:ext>
            </a:extLst>
          </p:cNvPr>
          <p:cNvSpPr txBox="1"/>
          <p:nvPr/>
        </p:nvSpPr>
        <p:spPr>
          <a:xfrm>
            <a:off x="6219825" y="1097280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network-final-horizontal-</a:t>
            </a:r>
            <a:r>
              <a:rPr lang="en-US" sz="1200" dirty="0" err="1"/>
              <a:t>constrained.sum</a:t>
            </a: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9F35D1-2D9B-D6BD-8CA7-AFCEF512BF7C}"/>
              </a:ext>
            </a:extLst>
          </p:cNvPr>
          <p:cNvSpPr txBox="1"/>
          <p:nvPr/>
        </p:nvSpPr>
        <p:spPr>
          <a:xfrm>
            <a:off x="6094249" y="5345221"/>
            <a:ext cx="30182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Check for: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Input / Output filenames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Constraints are listed as expected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VS Scalars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B5732A-693A-787C-FFC9-247A602DA29F}"/>
              </a:ext>
            </a:extLst>
          </p:cNvPr>
          <p:cNvSpPr/>
          <p:nvPr/>
        </p:nvSpPr>
        <p:spPr>
          <a:xfrm>
            <a:off x="457200" y="1138460"/>
            <a:ext cx="4407877" cy="69034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F87F73-9593-D8B6-5A8B-89D0273AC67F}"/>
              </a:ext>
            </a:extLst>
          </p:cNvPr>
          <p:cNvSpPr/>
          <p:nvPr/>
        </p:nvSpPr>
        <p:spPr>
          <a:xfrm>
            <a:off x="457200" y="2925505"/>
            <a:ext cx="6096000" cy="205606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0B399C-1D72-04B0-1B61-47F06C26545B}"/>
              </a:ext>
            </a:extLst>
          </p:cNvPr>
          <p:cNvSpPr/>
          <p:nvPr/>
        </p:nvSpPr>
        <p:spPr>
          <a:xfrm>
            <a:off x="457201" y="5621654"/>
            <a:ext cx="2754924" cy="34575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4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1272-DBA4-B859-5756-EF199607B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10BCC-6454-1F07-40E0-6ECD27D99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11339-91B1-29E1-5567-BA22DB95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20854-34A4-B939-45E8-F0682099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CE474D-815F-9CB4-C758-52191874081C}"/>
              </a:ext>
            </a:extLst>
          </p:cNvPr>
          <p:cNvSpPr txBox="1"/>
          <p:nvPr/>
        </p:nvSpPr>
        <p:spPr>
          <a:xfrm>
            <a:off x="457200" y="1097280"/>
            <a:ext cx="8229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0RESIDUAL STATISTICS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MAX V     OBS #      MIN V     OBS #</a:t>
            </a:r>
          </a:p>
          <a:p>
            <a:r>
              <a:rPr lang="fr-F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DX     1.5D-02       178   -1.5D-02       181</a:t>
            </a:r>
          </a:p>
          <a:p>
            <a:r>
              <a:rPr lang="fr-F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DY     2.4D-02       191   -2.7D-02       188</a:t>
            </a:r>
          </a:p>
          <a:p>
            <a:r>
              <a:rPr lang="fr-F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DZ     3.0D-02       189   -5.1D-03       201</a:t>
            </a:r>
          </a:p>
          <a:p>
            <a:r>
              <a:rPr lang="fr-F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DN     2.0D-02       190   -2.7D-03        61</a:t>
            </a:r>
          </a:p>
          <a:p>
            <a:r>
              <a:rPr lang="fr-F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DE     1.6D-02       194   -1.6D-02       182</a:t>
            </a:r>
          </a:p>
          <a:p>
            <a:r>
              <a:rPr lang="fr-F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DL     2.1D-02       183    1.2D-04       153</a:t>
            </a:r>
          </a:p>
          <a:p>
            <a:r>
              <a:rPr lang="fr-FR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DU     4.0D-02       189   -1.5D-02       201</a:t>
            </a:r>
          </a:p>
          <a:p>
            <a:endParaRPr lang="fr-FR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N      VTPV      RMS       RN        VTPV/RN      MEAN ABS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VTPV                              RESIDUAL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DELTA X      60      70.3     1.08    48.13           1.46      0.002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DELTA Y      60      77.7     1.14    48.41           1.61      0.004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DELTA Z      60     113.7     1.38    48.27           2.36      0.004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DOPPLER X     0       0.0     0.00     0.00           0.00      0.000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DOPPLER Y     0       0.0     0.00     0.00           0.00      0.000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DOPPLER Z     0       0.0     0.00     0.00           0.00      0.000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DIRECTION     0       0.0     0.00     0.00           0.00      0.000 (SECONDS)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H ANGLE       0       0.0     0.00     0.00           0.00      0.000 (SECONDS)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ZEN DIST      0       0.0     0.00     0.00           0.00      0.000 (SECONDS)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DISTANCE      0       0.0     0.00     0.00           0.00      0.000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AZIMUTH       0       0.0     0.00     0.00           0.00      0.000 (SECONDS)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OTHER        21      16.5     0.89    17.19           0.96      0.002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TOTAL       201     278.2     1.18   162.00           1.72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N          RMS                                    MEAN ABS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CONTRIB.      RESIDUAL                                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RESIDUAL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NORTH        60          0.006                                  0.003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EAST         60          0.004                                  0.002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UP           60          0.008                                  0.005 (METERS)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0DEGREES OF FREEDOM      =              162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VARIANCE SUM            =              278.2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STD.DEV.OF UNIT WEIGHT  =                1.311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VARIANCE OF UNIT WEIGHT =                1.72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96CFEF-648D-D645-234E-A1062B19E196}"/>
              </a:ext>
            </a:extLst>
          </p:cNvPr>
          <p:cNvSpPr txBox="1"/>
          <p:nvPr/>
        </p:nvSpPr>
        <p:spPr>
          <a:xfrm>
            <a:off x="6219825" y="1097280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network-final-horizontal-</a:t>
            </a:r>
            <a:r>
              <a:rPr lang="en-US" sz="1200" dirty="0" err="1"/>
              <a:t>constrained.sum</a:t>
            </a: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83A039-9E63-C9D6-B6D1-5F5F1FC5A676}"/>
              </a:ext>
            </a:extLst>
          </p:cNvPr>
          <p:cNvSpPr txBox="1"/>
          <p:nvPr/>
        </p:nvSpPr>
        <p:spPr>
          <a:xfrm>
            <a:off x="6304451" y="5032911"/>
            <a:ext cx="27549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Check for: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Max/Min (V) Residuals, less than 2 cm (</a:t>
            </a:r>
            <a:r>
              <a:rPr lang="en-US" sz="1600" dirty="0" err="1">
                <a:solidFill>
                  <a:srgbClr val="00B050"/>
                </a:solidFill>
                <a:latin typeface="+mn-lt"/>
              </a:rPr>
              <a:t>hor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) &amp; 4 cm (</a:t>
            </a:r>
            <a:r>
              <a:rPr lang="en-US" sz="1600" dirty="0" err="1">
                <a:solidFill>
                  <a:srgbClr val="00B050"/>
                </a:solidFill>
                <a:latin typeface="+mn-lt"/>
              </a:rPr>
              <a:t>ver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)</a:t>
            </a:r>
          </a:p>
          <a:p>
            <a:endParaRPr lang="en-US" sz="1600" dirty="0">
              <a:solidFill>
                <a:srgbClr val="00B050"/>
              </a:solidFill>
              <a:latin typeface="+mn-lt"/>
            </a:endParaRP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Std Dev Unit </a:t>
            </a:r>
            <a:r>
              <a:rPr lang="en-US" sz="1600" dirty="0" err="1">
                <a:solidFill>
                  <a:srgbClr val="00B050"/>
                </a:solidFill>
                <a:latin typeface="+mn-lt"/>
              </a:rPr>
              <a:t>Wt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 ~ 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CE941C-3BB2-BD24-3E21-34C3EB3AFEA9}"/>
              </a:ext>
            </a:extLst>
          </p:cNvPr>
          <p:cNvSpPr/>
          <p:nvPr/>
        </p:nvSpPr>
        <p:spPr>
          <a:xfrm>
            <a:off x="1076325" y="1391601"/>
            <a:ext cx="695325" cy="11706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7A1B88-76E5-6734-DBA7-E541526B2AC0}"/>
              </a:ext>
            </a:extLst>
          </p:cNvPr>
          <p:cNvSpPr/>
          <p:nvPr/>
        </p:nvSpPr>
        <p:spPr>
          <a:xfrm>
            <a:off x="2447925" y="1391601"/>
            <a:ext cx="695325" cy="117062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A667A6-218F-354B-B409-3B1DEEBE2E05}"/>
              </a:ext>
            </a:extLst>
          </p:cNvPr>
          <p:cNvSpPr/>
          <p:nvPr/>
        </p:nvSpPr>
        <p:spPr>
          <a:xfrm>
            <a:off x="457200" y="6057812"/>
            <a:ext cx="3381375" cy="1574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cs typeface="Times New Roman" panose="02020603050405020304" pitchFamily="18" charset="0"/>
              </a:rPr>
              <a:t>Passive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cs typeface="Times New Roman" panose="02020603050405020304" pitchFamily="18" charset="0"/>
              </a:rPr>
              <a:t>How to find control in your area: </a:t>
            </a:r>
          </a:p>
          <a:p>
            <a:pPr marL="225029" lvl="1" indent="0">
              <a:buNone/>
            </a:pPr>
            <a:r>
              <a:rPr lang="en-US" sz="1200" dirty="0">
                <a:cs typeface="Times New Roman" panose="02020603050405020304" pitchFamily="18" charset="0"/>
              </a:rPr>
              <a:t>NGS Data Explorer </a:t>
            </a:r>
          </a:p>
          <a:p>
            <a:pPr marL="225029" lvl="1" indent="0">
              <a:buNone/>
            </a:pPr>
            <a:r>
              <a:rPr lang="en-US" sz="1200" dirty="0">
                <a:solidFill>
                  <a:srgbClr val="0070C0"/>
                </a:solidFill>
                <a:cs typeface="Times New Roman" panose="02020603050405020304" pitchFamily="18" charset="0"/>
              </a:rPr>
              <a:t>https://geodesy.noaa.gov/NGSDataExplorer/</a:t>
            </a:r>
          </a:p>
          <a:p>
            <a:pPr marL="225029" lvl="1" indent="0">
              <a:buNone/>
            </a:pPr>
            <a:r>
              <a:rPr lang="en-US" sz="1200" dirty="0">
                <a:cs typeface="Times New Roman" panose="02020603050405020304" pitchFamily="18" charset="0"/>
              </a:rPr>
              <a:t>NGS Web Map</a:t>
            </a:r>
          </a:p>
          <a:p>
            <a:pPr marL="225029" lvl="1" indent="0">
              <a:buNone/>
            </a:pPr>
            <a:r>
              <a:rPr lang="en-US" sz="1200" dirty="0">
                <a:solidFill>
                  <a:srgbClr val="0070C0"/>
                </a:solidFill>
                <a:cs typeface="Times New Roman" panose="02020603050405020304" pitchFamily="18" charset="0"/>
              </a:rPr>
              <a:t>https://geodesy.noaa.gov/datasheets/ngs_map/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32F4-E924-4107-9492-9B9728817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2023-10-16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9202A-47D3-4450-B258-795E0A1BC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Step 4 : Network Adjustment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5C525A-8944-4636-B0B8-6D096366C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1" y="3028239"/>
            <a:ext cx="375341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Helvetica Neue" panose="020B0604020202020204" charset="0"/>
                <a:cs typeface="Times New Roman" panose="02020603050405020304" pitchFamily="18" charset="0"/>
              </a:rPr>
              <a:t>Input city, state, or </a:t>
            </a:r>
            <a:r>
              <a:rPr lang="en-US" sz="1350" dirty="0" err="1">
                <a:latin typeface="Helvetica Neue" panose="020B0604020202020204" charset="0"/>
                <a:cs typeface="Times New Roman" panose="02020603050405020304" pitchFamily="18" charset="0"/>
              </a:rPr>
              <a:t>lat</a:t>
            </a:r>
            <a:r>
              <a:rPr lang="en-US" sz="1350" dirty="0">
                <a:latin typeface="Helvetica Neue" panose="020B0604020202020204" charset="0"/>
                <a:cs typeface="Times New Roman" panose="02020603050405020304" pitchFamily="18" charset="0"/>
              </a:rPr>
              <a:t>/</a:t>
            </a:r>
            <a:r>
              <a:rPr lang="en-US" sz="1350" dirty="0" err="1">
                <a:latin typeface="Helvetica Neue" panose="020B0604020202020204" charset="0"/>
                <a:cs typeface="Times New Roman" panose="02020603050405020304" pitchFamily="18" charset="0"/>
              </a:rPr>
              <a:t>lon</a:t>
            </a:r>
            <a:endParaRPr lang="en-US" sz="1350" dirty="0">
              <a:latin typeface="Helvetica Neue" panose="020B0604020202020204" charset="0"/>
              <a:cs typeface="Times New Roman" panose="02020603050405020304" pitchFamily="18" charset="0"/>
            </a:endParaRPr>
          </a:p>
          <a:p>
            <a:r>
              <a:rPr lang="en-US" sz="1350" dirty="0">
                <a:latin typeface="Helvetica Neue" panose="020B0604020202020204" charset="0"/>
                <a:cs typeface="Times New Roman" panose="02020603050405020304" pitchFamily="18" charset="0"/>
              </a:rPr>
              <a:t>Once marks appear, you can manually mark the center of your area with an “x” and specify a search radius</a:t>
            </a:r>
          </a:p>
          <a:p>
            <a:endParaRPr lang="en-US" sz="1350" dirty="0">
              <a:latin typeface="Helvetica Neue" panose="020B0604020202020204" charset="0"/>
              <a:cs typeface="Times New Roman" panose="02020603050405020304" pitchFamily="18" charset="0"/>
            </a:endParaRPr>
          </a:p>
          <a:p>
            <a:r>
              <a:rPr lang="en-US" sz="1350" dirty="0">
                <a:latin typeface="Helvetica Neue" panose="020B0604020202020204" charset="0"/>
                <a:cs typeface="Times New Roman" panose="02020603050405020304" pitchFamily="18" charset="0"/>
              </a:rPr>
              <a:t>This will show you what control may be present. </a:t>
            </a:r>
          </a:p>
          <a:p>
            <a:endParaRPr lang="en-US" sz="1350" dirty="0">
              <a:latin typeface="Helvetica Neue" panose="020B0604020202020204" charset="0"/>
              <a:cs typeface="Times New Roman" panose="02020603050405020304" pitchFamily="18" charset="0"/>
            </a:endParaRPr>
          </a:p>
          <a:p>
            <a:r>
              <a:rPr lang="en-US" sz="1350" dirty="0">
                <a:latin typeface="Helvetica Neue" panose="020B0604020202020204" charset="0"/>
                <a:cs typeface="Times New Roman" panose="02020603050405020304" pitchFamily="18" charset="0"/>
              </a:rPr>
              <a:t>Use the NGS </a:t>
            </a:r>
            <a:r>
              <a:rPr lang="en-US" sz="1350" dirty="0">
                <a:solidFill>
                  <a:srgbClr val="0070C0"/>
                </a:solidFill>
                <a:latin typeface="Helvetica Neue" panose="020B0604020202020204" charset="0"/>
                <a:cs typeface="Times New Roman" panose="02020603050405020304" pitchFamily="18" charset="0"/>
              </a:rPr>
              <a:t>“Passive Mark Page” </a:t>
            </a:r>
            <a:r>
              <a:rPr lang="en-US" sz="1350" dirty="0">
                <a:latin typeface="Helvetica Neue" panose="020B0604020202020204" charset="0"/>
                <a:cs typeface="Times New Roman" panose="02020603050405020304" pitchFamily="18" charset="0"/>
              </a:rPr>
              <a:t>to get more detailed information on each mark of interest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CBE91-21DC-C02B-F09E-93F1B8F1D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308" y="3777753"/>
            <a:ext cx="3417577" cy="17741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308" y="1233543"/>
            <a:ext cx="3417577" cy="224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36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1272-DBA4-B859-5756-EF199607B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10BCC-6454-1F07-40E0-6ECD27D99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11339-91B1-29E1-5567-BA22DB95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20854-34A4-B939-45E8-F0682099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CE474D-815F-9CB4-C758-52191874081C}"/>
              </a:ext>
            </a:extLst>
          </p:cNvPr>
          <p:cNvSpPr txBox="1"/>
          <p:nvPr/>
        </p:nvSpPr>
        <p:spPr>
          <a:xfrm>
            <a:off x="457200" y="1097280"/>
            <a:ext cx="8229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COMPARISON OF ADJUSTED AND CONSTRAINED COORDINATES AND HEIGHTS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ADJUSTED MINUS CONSTRAINED COORDINATE SHIFTS (METERS)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CURRENTLY NO VALUES ARE PRINTED FOR VERTICAL CONSTRAINTS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ISN   SSN          STATION DESIGNATION                  DELTA NORTH    DELTA EAST   DELTA HORIZ   DELTA UP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2  0009        BREADMAKER                                -0.0015       0.0031       0.0035      -0.0017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4  0011        ODU 3                                      0.0004      -0.0025       0.0025      -0.0042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9  0001        LOYOLA 2 COOP CORS ARP                     0.0015      -0.0016       0.0022       0.0116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10  0003        LOYOLA LS03 CORS ARP                       0.0006      -0.0003       0.0007       0.0046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11  0006        ELIZABETH CITY CORS ARP                   -0.0055      -0.0008       0.0055      -0.0018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12  0004        GATESVILLE CORS ARP                        0.0001       0.0016       0.0016       0.0167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13  0005        VA GLOUCESTER PT CORS ARP                  0.0044       0.0022       0.0049       0.0006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NETWORK &amp; LOCAL ACCURACIES (95% CONFIDENCE LEVEL) NETWORK ACCURACIES (CENTIMETERS)       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ISN  SSN   STATION DESIGNATION                       HORIZ    UP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1 0008 863 8610 F                                  0.39    0.86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2 0009 BREADMAKER                                  0.37    0.52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3 0010 GPS099                                      0.39    0.84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4 0011 ODU 3                                       0.37    0.70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5 0012 ODU 18                                      0.40    0.90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6 0013 W 416                                       0.41    0.88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7 0014 WLP2                                        0.35    0.63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8 0007 ASU-BOONE CORS ARP                          0.37    0.65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9 0001 LOYOLA 2 COOP CORS ARP                      0.35    0.61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10 0003 LOYOLA LS03 CORS ARP                        0.35    0.62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11 0006 ELIZABETH CITY CORS ARP                     0.35    0.63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12 0004 GATESVILLE CORS ARP                         0.35    0.63 CM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13 0005 VA GLOUCESTER PT CORS ARP                   0.35    0.62 CM 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LOCAL ACCURACIES (CENTIMETERS) AND DISTANCE (KILOMETERS)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ISN  SSN STATION DESIGNATION                                        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FROM        1 0008 863 8610 F                         HORIZ    UP       DISTANCE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5 0012 ODU 18                             0.29    0.95 CM    6.40 KM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6 0013 W 416                              0.29    0.93 CM    6.40 KM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4 0011 ODU 3                              0.27    0.87 CM    6.61 KM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3 0010 GPS099                             0.27    0.89 CM    6.91 KM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2 0009 BREADMAKER                         0.26    0.80 CM   10.10 KM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7 0014 WLP2                               0.22    0.72 CM   20.52 KM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96CFEF-648D-D645-234E-A1062B19E196}"/>
              </a:ext>
            </a:extLst>
          </p:cNvPr>
          <p:cNvSpPr txBox="1"/>
          <p:nvPr/>
        </p:nvSpPr>
        <p:spPr>
          <a:xfrm>
            <a:off x="6219825" y="1097280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network-final-horizontal-</a:t>
            </a:r>
            <a:r>
              <a:rPr lang="en-US" sz="1200" dirty="0" err="1"/>
              <a:t>constrained.sum</a:t>
            </a: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404F2C-B4CD-937D-1271-69A93032777D}"/>
              </a:ext>
            </a:extLst>
          </p:cNvPr>
          <p:cNvSpPr txBox="1"/>
          <p:nvPr/>
        </p:nvSpPr>
        <p:spPr>
          <a:xfrm>
            <a:off x="6304451" y="5345221"/>
            <a:ext cx="2754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Check for: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Small Shifts</a:t>
            </a:r>
          </a:p>
          <a:p>
            <a:r>
              <a:rPr lang="en-US" sz="1600" dirty="0">
                <a:solidFill>
                  <a:srgbClr val="00B050"/>
                </a:solidFill>
                <a:latin typeface="+mn-lt"/>
              </a:rPr>
              <a:t>Network and Local Accuracies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70CD7C-FC71-7627-5E99-DC1A577B3F17}"/>
              </a:ext>
            </a:extLst>
          </p:cNvPr>
          <p:cNvSpPr/>
          <p:nvPr/>
        </p:nvSpPr>
        <p:spPr>
          <a:xfrm>
            <a:off x="476250" y="1097281"/>
            <a:ext cx="4427415" cy="47145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5C461E-0B78-1D4B-7280-F4F21EB38686}"/>
              </a:ext>
            </a:extLst>
          </p:cNvPr>
          <p:cNvSpPr/>
          <p:nvPr/>
        </p:nvSpPr>
        <p:spPr>
          <a:xfrm>
            <a:off x="4404360" y="1658624"/>
            <a:ext cx="800100" cy="119125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9E8687-A443-07CD-EC7C-6EEEA5336824}"/>
              </a:ext>
            </a:extLst>
          </p:cNvPr>
          <p:cNvSpPr/>
          <p:nvPr/>
        </p:nvSpPr>
        <p:spPr>
          <a:xfrm>
            <a:off x="5343525" y="1658624"/>
            <a:ext cx="800100" cy="119125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CDD2C32-869E-6FF2-BC23-24308D495BBF}"/>
              </a:ext>
            </a:extLst>
          </p:cNvPr>
          <p:cNvSpPr/>
          <p:nvPr/>
        </p:nvSpPr>
        <p:spPr>
          <a:xfrm>
            <a:off x="6258730" y="1658624"/>
            <a:ext cx="858349" cy="119125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12915A-C5D7-C669-1903-77104ACAFC95}"/>
              </a:ext>
            </a:extLst>
          </p:cNvPr>
          <p:cNvSpPr/>
          <p:nvPr/>
        </p:nvSpPr>
        <p:spPr>
          <a:xfrm>
            <a:off x="7219950" y="1658624"/>
            <a:ext cx="800100" cy="119125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1FE6BC-A096-E888-11B8-EA8060CDBF58}"/>
              </a:ext>
            </a:extLst>
          </p:cNvPr>
          <p:cNvSpPr/>
          <p:nvPr/>
        </p:nvSpPr>
        <p:spPr>
          <a:xfrm>
            <a:off x="429262" y="2933276"/>
            <a:ext cx="3495038" cy="27199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DBCB550-A05D-2B37-7AFE-2C0A0D6C032E}"/>
              </a:ext>
            </a:extLst>
          </p:cNvPr>
          <p:cNvSpPr/>
          <p:nvPr/>
        </p:nvSpPr>
        <p:spPr>
          <a:xfrm>
            <a:off x="4191000" y="3069163"/>
            <a:ext cx="520063" cy="1947338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D13352-9819-0760-9859-61220395401C}"/>
              </a:ext>
            </a:extLst>
          </p:cNvPr>
          <p:cNvSpPr/>
          <p:nvPr/>
        </p:nvSpPr>
        <p:spPr>
          <a:xfrm>
            <a:off x="4826101" y="3069163"/>
            <a:ext cx="526875" cy="1947338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9C75BC-AFB0-461C-F159-8CA1FB63BEC1}"/>
              </a:ext>
            </a:extLst>
          </p:cNvPr>
          <p:cNvSpPr/>
          <p:nvPr/>
        </p:nvSpPr>
        <p:spPr>
          <a:xfrm>
            <a:off x="457199" y="5105399"/>
            <a:ext cx="3119439" cy="27199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8B5C2E-E4E3-1985-D3F7-B7902765D172}"/>
              </a:ext>
            </a:extLst>
          </p:cNvPr>
          <p:cNvSpPr/>
          <p:nvPr/>
        </p:nvSpPr>
        <p:spPr>
          <a:xfrm>
            <a:off x="4184189" y="5377397"/>
            <a:ext cx="387812" cy="98530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32FD15D-11D7-1413-9DB0-FB01064A6F83}"/>
              </a:ext>
            </a:extLst>
          </p:cNvPr>
          <p:cNvSpPr/>
          <p:nvPr/>
        </p:nvSpPr>
        <p:spPr>
          <a:xfrm>
            <a:off x="4749091" y="5377397"/>
            <a:ext cx="526875" cy="98530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55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E4750-FABF-261B-AEDA-6BA5D3436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FEB75-29B1-C4F3-B343-82E224754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If we are satisfied that the Horizontal Constrained Adjustment is acceptable, we can move on the VERTICAL FREE ADJUSTMENT.</a:t>
            </a:r>
          </a:p>
          <a:p>
            <a:r>
              <a:rPr lang="en-US" sz="2800" dirty="0"/>
              <a:t>The Vertical Free Adjustment:</a:t>
            </a:r>
          </a:p>
          <a:p>
            <a:pPr lvl="1"/>
            <a:r>
              <a:rPr lang="en-US" sz="2400" dirty="0"/>
              <a:t>Only 1 HORZ (Lat/Lon) constraint</a:t>
            </a:r>
          </a:p>
          <a:p>
            <a:pPr lvl="1"/>
            <a:r>
              <a:rPr lang="en-US" sz="2400" dirty="0"/>
              <a:t>Only 1 ORTHO Height constraint</a:t>
            </a:r>
          </a:p>
          <a:p>
            <a:pPr lvl="1"/>
            <a:r>
              <a:rPr lang="en-US" sz="2400" dirty="0"/>
              <a:t>HORZ ands Ortho Constraints can be different marks</a:t>
            </a:r>
          </a:p>
          <a:p>
            <a:pPr lvl="1"/>
            <a:r>
              <a:rPr lang="en-US" sz="2400" dirty="0"/>
              <a:t>This adjustment does not provide new information</a:t>
            </a:r>
          </a:p>
          <a:p>
            <a:pPr lvl="2"/>
            <a:r>
              <a:rPr lang="en-US" sz="2000" dirty="0"/>
              <a:t>It merely sets up the starting point for the Vertical Constrained Adjustment.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4643F-79F5-27FB-DED6-FFBF5B69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18156-A7F1-6FDA-5F22-734F77F94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A8438-2293-9A3B-C621-66E4EC3BF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8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4C7860E-1E0E-400D-F9F2-8DACF7C2F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228" y="1761405"/>
            <a:ext cx="5491757" cy="48681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A4FDC9-C6C7-6E87-DD9A-FE80B5056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22F10-1E2B-877B-5F15-5C035F594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55293"/>
            <a:ext cx="8229600" cy="536917"/>
          </a:xfrm>
        </p:spPr>
        <p:txBody>
          <a:bodyPr/>
          <a:lstStyle/>
          <a:p>
            <a:r>
              <a:rPr lang="en-US" dirty="0"/>
              <a:t>Adjustment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708A1-272B-1E7F-93FC-CB60B5665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744DD-3C9C-3AF3-613F-607DA50D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D4CCA-98AE-4DD8-276F-6E0684EF8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F82C03-5843-0E5C-937A-1F123B2B3F62}"/>
              </a:ext>
            </a:extLst>
          </p:cNvPr>
          <p:cNvSpPr/>
          <p:nvPr/>
        </p:nvSpPr>
        <p:spPr>
          <a:xfrm>
            <a:off x="1257300" y="3134024"/>
            <a:ext cx="1333500" cy="19020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568D72-DDC7-8717-AB8A-3B9C2E72B937}"/>
              </a:ext>
            </a:extLst>
          </p:cNvPr>
          <p:cNvSpPr/>
          <p:nvPr/>
        </p:nvSpPr>
        <p:spPr>
          <a:xfrm>
            <a:off x="3777042" y="3365674"/>
            <a:ext cx="211529" cy="18288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8EC8C31-CAC9-89DB-FA8F-3A1068539527}"/>
              </a:ext>
            </a:extLst>
          </p:cNvPr>
          <p:cNvSpPr/>
          <p:nvPr/>
        </p:nvSpPr>
        <p:spPr>
          <a:xfrm>
            <a:off x="1257300" y="5190405"/>
            <a:ext cx="815188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6626A09-2E56-7E6B-FC9C-B08CCA8330ED}"/>
              </a:ext>
            </a:extLst>
          </p:cNvPr>
          <p:cNvSpPr/>
          <p:nvPr/>
        </p:nvSpPr>
        <p:spPr>
          <a:xfrm>
            <a:off x="2101860" y="4260400"/>
            <a:ext cx="171450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F9CB997-C56D-AA0E-8275-F5C4D3A4E9E8}"/>
              </a:ext>
            </a:extLst>
          </p:cNvPr>
          <p:cNvSpPr/>
          <p:nvPr/>
        </p:nvSpPr>
        <p:spPr>
          <a:xfrm>
            <a:off x="2101860" y="4497732"/>
            <a:ext cx="171450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ABA7A23-1291-2F0A-77CB-651699389CE4}"/>
              </a:ext>
            </a:extLst>
          </p:cNvPr>
          <p:cNvSpPr/>
          <p:nvPr/>
        </p:nvSpPr>
        <p:spPr>
          <a:xfrm>
            <a:off x="2101860" y="4736390"/>
            <a:ext cx="171450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B5BF95-720A-499F-8721-0B2E806CA541}"/>
              </a:ext>
            </a:extLst>
          </p:cNvPr>
          <p:cNvSpPr/>
          <p:nvPr/>
        </p:nvSpPr>
        <p:spPr>
          <a:xfrm>
            <a:off x="2101860" y="5190405"/>
            <a:ext cx="171450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06EFF86-120F-FCB9-3294-A57833B8CF20}"/>
              </a:ext>
            </a:extLst>
          </p:cNvPr>
          <p:cNvSpPr/>
          <p:nvPr/>
        </p:nvSpPr>
        <p:spPr>
          <a:xfrm>
            <a:off x="2101860" y="5432237"/>
            <a:ext cx="171450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87E6A4-834E-0B28-9AD9-85186F8E59F3}"/>
              </a:ext>
            </a:extLst>
          </p:cNvPr>
          <p:cNvSpPr/>
          <p:nvPr/>
        </p:nvSpPr>
        <p:spPr>
          <a:xfrm>
            <a:off x="2101860" y="5549715"/>
            <a:ext cx="171450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357D098-8E72-F493-BFB6-D6E213C8FE31}"/>
              </a:ext>
            </a:extLst>
          </p:cNvPr>
          <p:cNvSpPr/>
          <p:nvPr/>
        </p:nvSpPr>
        <p:spPr>
          <a:xfrm>
            <a:off x="2101860" y="5067641"/>
            <a:ext cx="171450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D15DAD-B690-3739-0448-6D9506791FF8}"/>
              </a:ext>
            </a:extLst>
          </p:cNvPr>
          <p:cNvSpPr txBox="1"/>
          <p:nvPr/>
        </p:nvSpPr>
        <p:spPr>
          <a:xfrm rot="21392646">
            <a:off x="1214129" y="3331445"/>
            <a:ext cx="286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There are 7 potentially-constrainable ORTHO heights – choose only one!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C8302F-BB1E-CC84-F1C5-7CCC09B1D399}"/>
              </a:ext>
            </a:extLst>
          </p:cNvPr>
          <p:cNvSpPr txBox="1"/>
          <p:nvPr/>
        </p:nvSpPr>
        <p:spPr>
          <a:xfrm rot="21392646">
            <a:off x="3980808" y="3188062"/>
            <a:ext cx="3062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Let’s choose: </a:t>
            </a:r>
          </a:p>
          <a:p>
            <a:r>
              <a:rPr lang="en-US" sz="1200" dirty="0">
                <a:solidFill>
                  <a:srgbClr val="00B050"/>
                </a:solidFill>
              </a:rPr>
              <a:t>LOY2 as HOR-ONLY and </a:t>
            </a:r>
          </a:p>
          <a:p>
            <a:r>
              <a:rPr lang="en-US" sz="1200" i="1" dirty="0">
                <a:solidFill>
                  <a:srgbClr val="00B050"/>
                </a:solidFill>
              </a:rPr>
              <a:t>BRMR as VER-ONLY(1st Order Class 2)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FECCBFF-3F0A-2BAF-3753-A34228DDC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9610" y="4285057"/>
            <a:ext cx="1923810" cy="1419048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77454DDC-9B03-6802-B3E1-488E8154AF5C}"/>
              </a:ext>
            </a:extLst>
          </p:cNvPr>
          <p:cNvSpPr/>
          <p:nvPr/>
        </p:nvSpPr>
        <p:spPr>
          <a:xfrm>
            <a:off x="7110413" y="4726032"/>
            <a:ext cx="843694" cy="19839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120977-277F-A40D-E0B0-F7C5A611D40B}"/>
              </a:ext>
            </a:extLst>
          </p:cNvPr>
          <p:cNvSpPr/>
          <p:nvPr/>
        </p:nvSpPr>
        <p:spPr>
          <a:xfrm>
            <a:off x="7885971" y="5350003"/>
            <a:ext cx="942115" cy="19839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9C37BB-7DC2-566E-75D4-CB9C7B3991D0}"/>
              </a:ext>
            </a:extLst>
          </p:cNvPr>
          <p:cNvSpPr/>
          <p:nvPr/>
        </p:nvSpPr>
        <p:spPr>
          <a:xfrm>
            <a:off x="1257300" y="4260399"/>
            <a:ext cx="815188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3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5" grpId="0" animBg="1"/>
      <p:bldP spid="36" grpId="0" animBg="1"/>
      <p:bldP spid="1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7591D-0371-8A30-2E73-C9A6CB1F2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B7E71-40BD-337E-AE33-F6ECAA5FB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8E9D0-6F9F-23E8-FFBB-7269EF819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F834C-C6C0-CC55-CF5D-1B03A01A7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7C4CFC-20CC-BE7E-8BF1-7A5A4568C758}"/>
              </a:ext>
            </a:extLst>
          </p:cNvPr>
          <p:cNvSpPr txBox="1"/>
          <p:nvPr/>
        </p:nvSpPr>
        <p:spPr>
          <a:xfrm>
            <a:off x="765548" y="5317732"/>
            <a:ext cx="2766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EMAIL Notification – 7 attached files.</a:t>
            </a:r>
            <a:endParaRPr lang="en-US" sz="14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E784E7-F288-0149-3534-F203A2C40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47" y="1088638"/>
            <a:ext cx="7267903" cy="40320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9093FB-DC4D-8A25-93A3-E7A56C2DA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546" y="5596345"/>
            <a:ext cx="7267904" cy="67769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AC865D1-7DB2-FB04-8597-736F31861E8A}"/>
              </a:ext>
            </a:extLst>
          </p:cNvPr>
          <p:cNvSpPr/>
          <p:nvPr/>
        </p:nvSpPr>
        <p:spPr>
          <a:xfrm>
            <a:off x="2183205" y="6024564"/>
            <a:ext cx="3155557" cy="21548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0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613A9-6D46-1DCF-66FB-B58C6AE4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9996-8DA8-CD7A-F5C0-7E04B7A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3FCE5-10AB-130E-692D-C99EBD4CE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2F01-FC09-328A-1D9D-121E3067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E9E510-33F4-F119-DE2B-46A707E0BA8B}"/>
              </a:ext>
            </a:extLst>
          </p:cNvPr>
          <p:cNvSpPr txBox="1"/>
          <p:nvPr/>
        </p:nvSpPr>
        <p:spPr>
          <a:xfrm>
            <a:off x="457200" y="1284092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ATTACHMENT INVENTORY: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   ---------------------------------------------------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Processing Report (.txt) : network-final-vertical-free.txt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B-file (.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bfile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: network-final-vertical-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free.bfile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G-file (.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gfile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: network-final-vertical-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free.gfile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Preplt2 (.preplt2)       : network-final-vertical-free.preplt2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Processing Log (.sum)    : network-final-vertical-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free.sum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Processing Report (.xml) : network-final-vertical-free.xml</a:t>
            </a:r>
          </a:p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Serfil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(.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serfil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: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consolidated.serfil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34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613A9-6D46-1DCF-66FB-B58C6AE4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9996-8DA8-CD7A-F5C0-7E04B7A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3FCE5-10AB-130E-692D-C99EBD4CE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2F01-FC09-328A-1D9D-121E3067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C11E36-1465-4C51-935C-199B15398F2C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network-final-vertical-free.txt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13741E-3BD2-DC44-5B11-C98C820772F6}"/>
              </a:ext>
            </a:extLst>
          </p:cNvPr>
          <p:cNvSpPr txBox="1"/>
          <p:nvPr/>
        </p:nvSpPr>
        <p:spPr>
          <a:xfrm>
            <a:off x="457200" y="1097280"/>
            <a:ext cx="7924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SUBMITTED BY:        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dave.zenk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FILE NAME:            network-final-vertical-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free.sum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SOFTWARE:             ADJUST(6.4.3)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DATE:                 2023-08-23T08:31:30 UTC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STANDARD ERROR OF UNIT WEIGHT: 1.345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TOTAL NUMBER OF VECTORS:       60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TOTAL NUMBER OF MARKS:         13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CONSTRAINED MARKS:             1 HORIZONTAL, 1 VERTICAL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loy2 N36:45:50.43110 W076:14:16.06827                  NAD_83(2011) @ 2010.0000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loy2         0.24cm           0.25cm                   NE SIGMAS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1.036m  ORTHO NAVD 88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0.50cm        U SIGMA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START TIME:                    2021-02-10T00:00:00 GPS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STOP TIME:                     2021-03-04T23:59:30 GPS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STANDARD DEVIATION SCALARS:    2 SOURCES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1) Trimble RTK   HORIZONTAL: 1.734 UP: 1.576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2)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HORIZONTAL: 0.446 UP: 0.259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SESSION PROCESSING INCLUDED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===========================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FREQUENCY:                     L1-ONLY TO ION-FREE [BY BASELINE LENGTH]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OBSERVATION INTERVAL:          30 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ELEVATION CUTOFF:              15 deg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TROPO INTERVAL:                7200 s [PIECEWISE LINEAR PARAMETERIZATION]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DD CORRELATIONS:               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8D1ABC-B982-30C4-5408-A0E5A802791E}"/>
              </a:ext>
            </a:extLst>
          </p:cNvPr>
          <p:cNvSpPr/>
          <p:nvPr/>
        </p:nvSpPr>
        <p:spPr>
          <a:xfrm>
            <a:off x="457200" y="3551377"/>
            <a:ext cx="3704897" cy="54863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28F18C-59AA-7045-37CC-17289C998B0E}"/>
              </a:ext>
            </a:extLst>
          </p:cNvPr>
          <p:cNvSpPr/>
          <p:nvPr/>
        </p:nvSpPr>
        <p:spPr>
          <a:xfrm>
            <a:off x="457200" y="1746294"/>
            <a:ext cx="3704897" cy="16186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561498-FD8D-B7C2-124D-B4838E8DB5AD}"/>
              </a:ext>
            </a:extLst>
          </p:cNvPr>
          <p:cNvSpPr txBox="1"/>
          <p:nvPr/>
        </p:nvSpPr>
        <p:spPr>
          <a:xfrm>
            <a:off x="6863255" y="1522432"/>
            <a:ext cx="20251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Standard Error of Unit Weight is close to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F11D5C-C2B2-B8B1-45A8-FF293E746127}"/>
              </a:ext>
            </a:extLst>
          </p:cNvPr>
          <p:cNvSpPr txBox="1"/>
          <p:nvPr/>
        </p:nvSpPr>
        <p:spPr>
          <a:xfrm>
            <a:off x="6863255" y="3610252"/>
            <a:ext cx="2025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Scalars are same as previous adjustments.</a:t>
            </a:r>
          </a:p>
        </p:txBody>
      </p:sp>
    </p:spTree>
    <p:extLst>
      <p:ext uri="{BB962C8B-B14F-4D97-AF65-F5344CB8AC3E}">
        <p14:creationId xmlns:p14="http://schemas.microsoft.com/office/powerpoint/2010/main" val="375437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613A9-6D46-1DCF-66FB-B58C6AE4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9996-8DA8-CD7A-F5C0-7E04B7A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3FCE5-10AB-130E-692D-C99EBD4CE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2F01-FC09-328A-1D9D-121E3067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A3CCF9-6164-3921-A9BE-D2B19282295B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network-final-vertical-free.txt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4B5432-7BD7-8A5B-B56B-634C023EB1BF}"/>
              </a:ext>
            </a:extLst>
          </p:cNvPr>
          <p:cNvSpPr txBox="1"/>
          <p:nvPr/>
        </p:nvSpPr>
        <p:spPr>
          <a:xfrm>
            <a:off x="457200" y="1110180"/>
            <a:ext cx="7924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INCLUDED SOLUTION               RMS     SOFTWARE         RUN DATE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1) 2021-041 A                  1.6 cm  page5(2008.25)   2023-06-20T14:01 UTC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2) 2021-048 A                  1.4 cm  page5(2008.25)   2023-06-20T14:01 UTC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3) 2021-054 A                  1.5 cm  page5(2008.25)   2023-06-20T14:01 UTC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4) 2021-055 A                  1.4 cm  page5(2008.25)   2023-06-16T10:18 UTC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5) 2021-063 A                  1.4 cm  page5(2008.25)   2023-06-16T10:18 UTC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BASELINE      LENGTH         RMS       OBS   OMITTED    FIXED   IN SOLUTION(S)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wlp2-loy2      1.870 km      0.7 cm    67371    12.0%    99.7%    2, 3, 4, 5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brmr-loy2     11.497 km      1.2 cm    17107     6.7%   100.0%    1, 2,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gp99-loy2     14.532 km      1.8 cm    15572    12.0%    98.8%    1, 2,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ou03-loy2     14.825 km      1.4 cm    14638    13.0%    98.9%    1, 2,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ou18-loy2     15.251 km      2.1 cm    12668    31.8%    98.2%    1, 2,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863f-loy2     21.424 km      1.5 cm    14736    16.7%    97.2%    1, 2,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w416-loy2     21.627 km      2.0 cm    12919    23.0%    97.3%    1, 2,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ls03-loy2     24.992 km      1.5 cm    90411     5.1%    99.1%    1, 2, 3,...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ncel-loy2     46.939 km      1.4 cm    90104     5.2%    97.9%    1, 2, 3,...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ncga-loy2     56.473 km      1.6 cm    88481     6.9%    95.2%    1, 2, 3,...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vagp-loy2     58.603 km      1.5 cm    91352     3.3%    97.6%    1, 2, 3,...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asub-loy2    491.455 km      1.4 cm    88254     2.9%    83.3%    1, 2, 3,...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UPLOADED VECTORS INCLUDED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===========================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BASELINE   USED   LENGTH   EPOCHS(min)  EPOCHS(max)   PDOP(min)  PDOP(max)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ou18-wlp2  2     14.221 km     301         302         2.76        2.91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w416-wlp2  2     21.253 km     301         305         1.49        1.71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863f-wlp2  2     20.521 km     301         302         1.52        1.75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ou03-wlp2  2     13.919 km     301         304         1.69        2.62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gp99-wlp2  2     13.709 km     192         313         1.52        1.58      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brmr-wlp2  3     10.457 km     187         406         1.50        1.77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06AF2A-111B-8D23-AF23-59FEFDC64DB2}"/>
              </a:ext>
            </a:extLst>
          </p:cNvPr>
          <p:cNvSpPr/>
          <p:nvPr/>
        </p:nvSpPr>
        <p:spPr>
          <a:xfrm>
            <a:off x="2806262" y="1128572"/>
            <a:ext cx="788276" cy="111932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A37C35-E6DD-DD2C-8293-7D7FEB8C5DE2}"/>
              </a:ext>
            </a:extLst>
          </p:cNvPr>
          <p:cNvSpPr txBox="1"/>
          <p:nvPr/>
        </p:nvSpPr>
        <p:spPr>
          <a:xfrm>
            <a:off x="6726621" y="1509385"/>
            <a:ext cx="17867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RMS similar as in previous adjustments.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CAC911-CFAE-55C3-3718-816930245973}"/>
              </a:ext>
            </a:extLst>
          </p:cNvPr>
          <p:cNvSpPr/>
          <p:nvPr/>
        </p:nvSpPr>
        <p:spPr>
          <a:xfrm>
            <a:off x="2806262" y="2324889"/>
            <a:ext cx="788276" cy="222609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7D9F5-D7BA-9495-7232-3DCBD0350A03}"/>
              </a:ext>
            </a:extLst>
          </p:cNvPr>
          <p:cNvSpPr txBox="1"/>
          <p:nvPr/>
        </p:nvSpPr>
        <p:spPr>
          <a:xfrm>
            <a:off x="6726621" y="2705701"/>
            <a:ext cx="17867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Similar as in previous adjustments.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D5A2F5-4557-7F57-2713-6E1F19F11D05}"/>
              </a:ext>
            </a:extLst>
          </p:cNvPr>
          <p:cNvSpPr/>
          <p:nvPr/>
        </p:nvSpPr>
        <p:spPr>
          <a:xfrm>
            <a:off x="4078671" y="2324889"/>
            <a:ext cx="701565" cy="222609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E2B3D9-F684-D6AC-708E-BD81E82CF4F3}"/>
              </a:ext>
            </a:extLst>
          </p:cNvPr>
          <p:cNvSpPr/>
          <p:nvPr/>
        </p:nvSpPr>
        <p:spPr>
          <a:xfrm>
            <a:off x="4819233" y="2323919"/>
            <a:ext cx="730231" cy="222609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  <p:bldP spid="13" grpId="0" animBg="1"/>
      <p:bldP spid="1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613A9-6D46-1DCF-66FB-B58C6AE4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9996-8DA8-CD7A-F5C0-7E04B7A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3FCE5-10AB-130E-692D-C99EBD4CE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2F01-FC09-328A-1D9D-121E3067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59D73-3D2D-4C61-6430-16FB22B82568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network-final-vertical-free.txt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570693-E63D-B085-1213-8863918EDE44}"/>
              </a:ext>
            </a:extLst>
          </p:cNvPr>
          <p:cNvSpPr txBox="1"/>
          <p:nvPr/>
        </p:nvSpPr>
        <p:spPr>
          <a:xfrm>
            <a:off x="457200" y="1097280"/>
            <a:ext cx="7924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MARK  ESTIMATED - HORIZONTAL-CONSTRAINED ADJUSTMENT COORDINATE SHIFTS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863f  N:     -0.002 m (0.003 m) E:      0.002 m (0.003 m) H:     -0.003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asub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-0.001 m (0.003 m) E:      0.001 m (0.003 m) H:     -0.003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-0.003 m (0.003 m) E:      0.005 m (0.003 m) H:     -0.004 m (0.007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gp99  N:     -0.002 m (0.003 m) E:      0.002 m (0.003 m) H:     -0.003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loy2  N:      0.000 m (0.003 m) E:      0.000 m (0.003 m) H:     -0.003 m (0.007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ls03  N:     -0.001 m (0.003 m) E:      0.001 m (0.003 m) H:     -0.003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-0.007 m (0.003 m) E:      0.001 m (0.003 m) H:     -0.002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-0.002 m (0.003 m) E:      0.003 m (0.003 m) H:     -0.003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ou03  N:     -0.001 m (0.003 m) E:     -0.001 m (0.003 m) H:     -0.005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ou18  N:     -0.002 m (0.003 m) E:      0.002 m (0.003 m) H:     -0.003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vagp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 0.003 m (0.003 m) E:      0.004 m (0.003 m) H:     -0.003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w416  N:     -0.001 m (0.003 m) E:      0.002 m (0.003 m) H:     -0.003 m (0.008 m)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wlp2  N:     -0.002 m (0.003 m) E:      0.002 m (0.003 m) H:     -0.002 m (0.007 m)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MARK  ESTIMATED - PUBLISHED VERTICAL COORDINATE SHIFTS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asub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 0.036 m (0.008 m) DF4365 GPS HEIGHTS: 2CM/5CM STANDARDS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 0.000 m (0.007 m) DG9069 FGCS LEVELING IN NGSIDB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loy2: ORTHO HGT:  0.002 m (0.007 m) DF5272 GPS HEIGHTS: 2CM/5CM STANDARDS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 0.000 m (0.008 m) DL6896 GPS HEIGHTS: 2CM/5CM STANDARDS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 0.021 m (0.008 m) DL6898 GPS HEIGHTS: 2CM/5CM STANDARDS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ou03: ORTHO HGT:  0.033 m (0.008 m) AJ4598 GPS HEIGHTS: DECIMETER ACCURACY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w416: ORTHO HGT:  0.024 m (0.008 m) FX0049 FGCS LEVELING IN NGSIDB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CB1EE0-D9D8-F706-2D62-D2A19CF1D234}"/>
              </a:ext>
            </a:extLst>
          </p:cNvPr>
          <p:cNvSpPr/>
          <p:nvPr/>
        </p:nvSpPr>
        <p:spPr>
          <a:xfrm>
            <a:off x="1600200" y="1332895"/>
            <a:ext cx="752474" cy="209610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9E5DB1-1991-E81A-C688-C7FDDCD57B95}"/>
              </a:ext>
            </a:extLst>
          </p:cNvPr>
          <p:cNvSpPr/>
          <p:nvPr/>
        </p:nvSpPr>
        <p:spPr>
          <a:xfrm>
            <a:off x="3581399" y="1332895"/>
            <a:ext cx="752474" cy="209610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F62157-8D0C-50E1-3934-EEA46E83E4B8}"/>
              </a:ext>
            </a:extLst>
          </p:cNvPr>
          <p:cNvSpPr/>
          <p:nvPr/>
        </p:nvSpPr>
        <p:spPr>
          <a:xfrm>
            <a:off x="5555045" y="1332895"/>
            <a:ext cx="752474" cy="209610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0E031E-A466-18F3-2DE6-06340A8E76DC}"/>
              </a:ext>
            </a:extLst>
          </p:cNvPr>
          <p:cNvSpPr/>
          <p:nvPr/>
        </p:nvSpPr>
        <p:spPr>
          <a:xfrm>
            <a:off x="1938338" y="3837809"/>
            <a:ext cx="752474" cy="113257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C02B52-546C-C7EE-9544-879DB0CA78A9}"/>
              </a:ext>
            </a:extLst>
          </p:cNvPr>
          <p:cNvSpPr txBox="1"/>
          <p:nvPr/>
        </p:nvSpPr>
        <p:spPr>
          <a:xfrm>
            <a:off x="7205828" y="4128084"/>
            <a:ext cx="17867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Generally acceptable if less than 0.040 m.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B7304D-FAC9-ACBE-E48E-DBEF1EA0C905}"/>
              </a:ext>
            </a:extLst>
          </p:cNvPr>
          <p:cNvSpPr txBox="1"/>
          <p:nvPr/>
        </p:nvSpPr>
        <p:spPr>
          <a:xfrm>
            <a:off x="7205828" y="2165503"/>
            <a:ext cx="17867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Generally acceptable if less than 0.020 m.</a:t>
            </a:r>
          </a:p>
        </p:txBody>
      </p:sp>
    </p:spTree>
    <p:extLst>
      <p:ext uri="{BB962C8B-B14F-4D97-AF65-F5344CB8AC3E}">
        <p14:creationId xmlns:p14="http://schemas.microsoft.com/office/powerpoint/2010/main" val="147461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5" grpId="0" animBg="1"/>
      <p:bldP spid="3" grpId="0"/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613A9-6D46-1DCF-66FB-B58C6AE4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9996-8DA8-CD7A-F5C0-7E04B7A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3FCE5-10AB-130E-692D-C99EBD4CE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2F01-FC09-328A-1D9D-121E3067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DEC5B6-1C21-F17B-D871-31E8BCC0115B}"/>
              </a:ext>
            </a:extLst>
          </p:cNvPr>
          <p:cNvSpPr txBox="1"/>
          <p:nvPr/>
        </p:nvSpPr>
        <p:spPr>
          <a:xfrm>
            <a:off x="0" y="1267073"/>
            <a:ext cx="9144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Residual Components(m)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Baseline  FROM:                                  TO: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#     DN       DE       DU         (m)      SSN     Designation                    SSN     Designation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4   0.0015  -0.0005   0.0030     21423.7928 ( 0008) 863 8610 F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7   0.0012  -0.0010  -0.0031     11496.9030 ( 0009) BREADMAKER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10   0.0008  -0.0026   0.0031     14532.4730 ( 0010) GPS099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13   0.0010  -0.0009  -0.0027     14825.4858 ( 0011) ODU 3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16   0.0014   0.0008   0.0033     15251.4826 ( 0012) ODU 18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19  -0.0001  -0.0008   0.0099     21627.4185 ( 0013) W 416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22  -0.0002  -0.0003  -0.0016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25  -0.0002  -0.0005  -0.0012     24991.7434 ( 0003) LOYOLA LS03 CORS ARP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28  -0.0002  -0.0008   0.0015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31  -0.0005  -0.0006   0.0020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34  -0.0007  -0.0001  -0.0017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37  -0.0010   0.0012  -0.0008     21423.7928 ( 0008) 863 8610 F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40  -0.0017   0.0010   0.0019     11496.9030 ( 0009) BREADMAKER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43  -0.0027   0.0020   0.0049     14532.4730 ( 0010) GPS099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46  -0.0014   0.0012   0.0062     14825.4858 ( 0011) ODU 3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49  -0.0018   0.0006   0.0028     15251.4826 ( 0012) ODU 18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52  -0.0023   0.0017   0.0003     21627.4185 ( 0013) W 416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55  -0.0013  -0.0005   0.0010      1869.9725 ( 0014) WLP2 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58  -0.0013   0.0013  -0.0053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61  -0.0005   0.0001  -0.0034     24991.7434 ( 0003) LOYOLA LS03 CORS ARP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64   0.0001   0.0004  -0.0033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67  -0.0008   0.0004   0.0009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70  -0.0005   0.0002   0.0005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73   0.0010  -0.0005  -0.0016     21423.7928 ( 0008) 863 8610 F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76   0.0020   0.0010  -0.0021     11496.9030 ( 0009) BREADMAKER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79   0.0029  -0.0003  -0.0032     14532.4730 ( 0010) GPS099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82   0.0012   0.0006  -0.0011     14825.4858 ( 0011) ODU 3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85   0.0018  -0.0002  -0.0081     15251.4826 ( 0012) ODU 18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88   0.0031  -0.0012   0.0011     21627.4185 ( 0013) W 416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91  -0.0003   0.0002  -0.0023      1869.9725 ( 0014) WLP2 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94  -0.0002   0.0014   0.0061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97   0.0001   0.0003   0.0028     24991.7434 ( 0003) LOYOLA LS03 CORS ARP           ( 0001) LOYOLA 2 COOP CORS ARP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DFFCB-7DBF-B58F-CFD2-6E0895D12734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network-final-vertical-free.preplt2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120501-C78C-5D53-685A-4E1D6A35791F}"/>
              </a:ext>
            </a:extLst>
          </p:cNvPr>
          <p:cNvSpPr/>
          <p:nvPr/>
        </p:nvSpPr>
        <p:spPr>
          <a:xfrm>
            <a:off x="1838326" y="1452973"/>
            <a:ext cx="752474" cy="506581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3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613A9-6D46-1DCF-66FB-B58C6AE4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9996-8DA8-CD7A-F5C0-7E04B7A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3FCE5-10AB-130E-692D-C99EBD4CE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2F01-FC09-328A-1D9D-121E3067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DFFCB-7DBF-B58F-CFD2-6E0895D12734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network-final-vertical-free.preplt2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290A69-E199-8FF8-3681-7D80C38C5122}"/>
              </a:ext>
            </a:extLst>
          </p:cNvPr>
          <p:cNvSpPr txBox="1"/>
          <p:nvPr/>
        </p:nvSpPr>
        <p:spPr>
          <a:xfrm>
            <a:off x="0" y="1267073"/>
            <a:ext cx="91440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Residual Components(m)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Baseline  FROM:                                  TO: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#     DN       DE       DU         (m)      SSN     Designation                    SSN     Designation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100   0.0003   0.0002   0.0029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103  -0.0005  -0.0001  -0.0018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106   0.0002   0.0007   0.0026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109   0.0002   0.0001  -0.0021      1869.9725 ( 0014) WLP2 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112  -0.0010  -0.0023   0.0047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115   0.0005   0.0001   0.0000     24991.7434 ( 0003) LOYOLA LS03 CORS ARP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118   0.0001  -0.0005  -0.0002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121   0.0009  -0.0005  -0.0011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124   0.0003   0.0000  -0.0005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127  -0.0004   0.0001   0.0001      1869.9725 ( 0014) WLP2              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130   0.0022   0.0001  -0.0039    491454.8788 ( 0007) ASU-BOONE CORS ARP 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133   0.0001   0.0000   0.0015     24991.7434 ( 0003) LOYOLA LS03 CORS ARP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136  -0.0003   0.0006  -0.0008     46939.2818 ( 0006) ELIZABETH CITY CORS ARP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139   0.0008   0.0009  -0.0002     56473.0534 ( 0004) GATESVILLE CORS ARP      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142   0.0005  -0.0006  -0.0008     58602.7357 ( 0005) VA GLOUCESTER PT CORS ARP      ( 0001) LOYOLA 2 COOP CORS ARP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145   0.0147  -0.0033   0.0028     10456.5692 ( 0014) WLP2                           ( 0009) BREADMAKER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148   0.0138  -0.0104   0.0148     13708.8759 ( 0014) WLP2                           ( 0010) GPS099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151   0.0074   0.0023   0.0216     21253.1755 ( 0014) WLP2                           ( 0013) W 416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154   0.0167  -0.0059   0.0028     20521.4872 ( 0014) WLP2                           ( 0008) 863 8610 F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157   0.0115  -0.0028  -0.0096     14221.4471 ( 0014) WLP2                           ( 0012) ODU 18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160   0.0087   0.0132   0.0179     13918.5955 ( 0014) WLP2                           ( 0011) ODU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163   0.0142  -0.0157   0.0125     13708.8759 ( 0014) WLP2                           ( 0010) GPS099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166   0.0076   0.0090   0.0028     10456.5692 ( 0014) WLP2                           ( 0009) BREADMAKER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169   0.0072  -0.0007   0.0402     21253.1755 ( 0014) WLP2                           ( 0013) W 416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172   0.0202   0.0036  -0.0143     20521.4872 ( 0014) WLP2                           ( 0008) 863 8610 F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175   0.0124   0.0158  -0.0144     14221.4471 ( 0014) WLP2                           ( 0012) ODU 18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178   0.0066   0.0099  -0.0140     13918.5955 ( 0014) WLP2                           ( 0011) ODU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181   0.0051   0.0096  -0.0169     10456.5692 ( 0014) WLP2                           ( 0009) BREADMAKER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DFCCA2-E5EE-B7E3-95BF-9373EC1029B5}"/>
              </a:ext>
            </a:extLst>
          </p:cNvPr>
          <p:cNvSpPr/>
          <p:nvPr/>
        </p:nvSpPr>
        <p:spPr>
          <a:xfrm>
            <a:off x="1838326" y="1452975"/>
            <a:ext cx="752474" cy="449554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158D9F-3C7B-C12F-AE0B-715487799A71}"/>
              </a:ext>
            </a:extLst>
          </p:cNvPr>
          <p:cNvSpPr/>
          <p:nvPr/>
        </p:nvSpPr>
        <p:spPr>
          <a:xfrm>
            <a:off x="1838326" y="5112774"/>
            <a:ext cx="752474" cy="16883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008E41-4442-6B8A-DAC6-948B60912EB4}"/>
              </a:ext>
            </a:extLst>
          </p:cNvPr>
          <p:cNvSpPr/>
          <p:nvPr/>
        </p:nvSpPr>
        <p:spPr>
          <a:xfrm>
            <a:off x="457200" y="5267324"/>
            <a:ext cx="752474" cy="16883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9B5C1B-72B5-63EC-0936-86FE4E723D1A}"/>
              </a:ext>
            </a:extLst>
          </p:cNvPr>
          <p:cNvSpPr/>
          <p:nvPr/>
        </p:nvSpPr>
        <p:spPr>
          <a:xfrm>
            <a:off x="1838326" y="4193810"/>
            <a:ext cx="752474" cy="16883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1A0E22-2654-0728-9AE8-61D7FFFBA88E}"/>
              </a:ext>
            </a:extLst>
          </p:cNvPr>
          <p:cNvSpPr txBox="1"/>
          <p:nvPr/>
        </p:nvSpPr>
        <p:spPr>
          <a:xfrm>
            <a:off x="1625600" y="5920849"/>
            <a:ext cx="17867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Generally acceptable if less than 0.040 m.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385801-D7A4-AF41-73EC-55EEF56259B5}"/>
              </a:ext>
            </a:extLst>
          </p:cNvPr>
          <p:cNvSpPr txBox="1"/>
          <p:nvPr/>
        </p:nvSpPr>
        <p:spPr>
          <a:xfrm>
            <a:off x="25784" y="5922175"/>
            <a:ext cx="17867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Generally acceptable if less than 0.020 m.</a:t>
            </a:r>
          </a:p>
        </p:txBody>
      </p:sp>
    </p:spTree>
    <p:extLst>
      <p:ext uri="{BB962C8B-B14F-4D97-AF65-F5344CB8AC3E}">
        <p14:creationId xmlns:p14="http://schemas.microsoft.com/office/powerpoint/2010/main" val="211864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11" grpId="0" animBg="1"/>
      <p:bldP spid="12" grpId="0" animBg="1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Passive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6659" y="2166194"/>
            <a:ext cx="7158789" cy="6599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" dirty="0">
                <a:cs typeface="Times New Roman" panose="02020603050405020304" pitchFamily="18" charset="0"/>
              </a:rPr>
              <a:t>Try the </a:t>
            </a:r>
            <a:r>
              <a:rPr lang="en-US" sz="1500" dirty="0">
                <a:solidFill>
                  <a:srgbClr val="0070C0"/>
                </a:solidFill>
                <a:cs typeface="Times New Roman" panose="02020603050405020304" pitchFamily="18" charset="0"/>
              </a:rPr>
              <a:t>NGS Passive Mark Page </a:t>
            </a:r>
            <a:r>
              <a:rPr lang="en-US" sz="1500" dirty="0">
                <a:cs typeface="Times New Roman" panose="02020603050405020304" pitchFamily="18" charset="0"/>
              </a:rPr>
              <a:t>to get more information on each mark of interest </a:t>
            </a:r>
            <a:r>
              <a:rPr lang="en-US" sz="1500" dirty="0">
                <a:solidFill>
                  <a:srgbClr val="FF0000"/>
                </a:solidFill>
                <a:cs typeface="Times New Roman" panose="02020603050405020304" pitchFamily="18" charset="0"/>
              </a:rPr>
              <a:t>	https://beta.ngs.noaa.gov/datasheets/passive-marks/index.html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30E1D7-ACA6-44B6-B09C-BC14FAE17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2023-10-16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59D687-88CA-4748-B609-725D65052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Step 4 : Network Adjustment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3911A99-D65D-44DF-A3EB-B4CD80B00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659" y="3078775"/>
            <a:ext cx="3332527" cy="1799564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9560" y="3051365"/>
            <a:ext cx="2260511" cy="2277637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373634" y="4878339"/>
            <a:ext cx="26263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Helvetica Neue" panose="020B0604020202020204" charset="0"/>
                <a:cs typeface="Times New Roman" panose="02020603050405020304" pitchFamily="18" charset="0"/>
              </a:rPr>
              <a:t>Input Permanent Identifier (PID)</a:t>
            </a:r>
          </a:p>
        </p:txBody>
      </p:sp>
      <p:sp>
        <p:nvSpPr>
          <p:cNvPr id="12" name="Freeform 11"/>
          <p:cNvSpPr/>
          <p:nvPr/>
        </p:nvSpPr>
        <p:spPr>
          <a:xfrm>
            <a:off x="1750536" y="4681983"/>
            <a:ext cx="548757" cy="366823"/>
          </a:xfrm>
          <a:custGeom>
            <a:avLst/>
            <a:gdLst>
              <a:gd name="connsiteX0" fmla="*/ 731676 w 731676"/>
              <a:gd name="connsiteY0" fmla="*/ 489097 h 489097"/>
              <a:gd name="connsiteX1" fmla="*/ 8662 w 731676"/>
              <a:gd name="connsiteY1" fmla="*/ 435935 h 489097"/>
              <a:gd name="connsiteX2" fmla="*/ 317006 w 731676"/>
              <a:gd name="connsiteY2" fmla="*/ 244549 h 489097"/>
              <a:gd name="connsiteX3" fmla="*/ 72457 w 731676"/>
              <a:gd name="connsiteY3" fmla="*/ 0 h 48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676" h="489097">
                <a:moveTo>
                  <a:pt x="731676" y="489097"/>
                </a:moveTo>
                <a:cubicBezTo>
                  <a:pt x="404725" y="482895"/>
                  <a:pt x="77774" y="476693"/>
                  <a:pt x="8662" y="435935"/>
                </a:cubicBezTo>
                <a:cubicBezTo>
                  <a:pt x="-60450" y="395177"/>
                  <a:pt x="306374" y="317205"/>
                  <a:pt x="317006" y="244549"/>
                </a:cubicBezTo>
                <a:cubicBezTo>
                  <a:pt x="327638" y="171893"/>
                  <a:pt x="200047" y="85946"/>
                  <a:pt x="72457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6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8C308591-AFA8-39D2-3A2B-AE3941EF1D9E}"/>
              </a:ext>
            </a:extLst>
          </p:cNvPr>
          <p:cNvSpPr txBox="1"/>
          <p:nvPr/>
        </p:nvSpPr>
        <p:spPr>
          <a:xfrm>
            <a:off x="368300" y="1101972"/>
            <a:ext cx="68961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MAX V     OBS #      MIN V     OBS #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DX     1.5D-02       160   -1.5D-02       163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DY     2.4D-02       173   -2.7D-02       170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DZ     3.0D-02       171   -6.1D-03       183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DN     2.0D-02       172   -2.7D-03        43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DE     1.6D-02       176   -1.6D-02       164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DL     2.1D-02       165    1.3D-04       135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DU     4.0D-02       171   -1.7D-02       183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0DEGREES OF FREEDOM      =              144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VARIANCE SUM            =              260.4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STD.DEV.OF UNIT WEIGHT  =                1.345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VARIANCE OF UNIT WEIGHT =                1.81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B613A9-6D46-1DCF-66FB-B58C6AE4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Free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9996-8DA8-CD7A-F5C0-7E04B7A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3FCE5-10AB-130E-692D-C99EBD4CE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2F01-FC09-328A-1D9D-121E3067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DFFCB-7DBF-B58F-CFD2-6E0895D12734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</a:t>
            </a:r>
            <a:r>
              <a:rPr lang="en-US" sz="1200" dirty="0" err="1"/>
              <a:t>free.sum</a:t>
            </a:r>
            <a:endParaRPr lang="en-US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DFCCA2-E5EE-B7E3-95BF-9373EC1029B5}"/>
              </a:ext>
            </a:extLst>
          </p:cNvPr>
          <p:cNvSpPr/>
          <p:nvPr/>
        </p:nvSpPr>
        <p:spPr>
          <a:xfrm>
            <a:off x="1040856" y="1101974"/>
            <a:ext cx="752474" cy="131847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05493-ACC5-FE22-9C3F-A5182C45175D}"/>
              </a:ext>
            </a:extLst>
          </p:cNvPr>
          <p:cNvSpPr/>
          <p:nvPr/>
        </p:nvSpPr>
        <p:spPr>
          <a:xfrm>
            <a:off x="2568469" y="1101972"/>
            <a:ext cx="752474" cy="131847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0EC90E-1106-57E4-0AEC-33C230D47EA3}"/>
              </a:ext>
            </a:extLst>
          </p:cNvPr>
          <p:cNvSpPr/>
          <p:nvPr/>
        </p:nvSpPr>
        <p:spPr>
          <a:xfrm>
            <a:off x="487362" y="3129120"/>
            <a:ext cx="3690937" cy="14714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8A287E-115A-2244-D6DA-014A3E459A0C}"/>
              </a:ext>
            </a:extLst>
          </p:cNvPr>
          <p:cNvSpPr txBox="1"/>
          <p:nvPr/>
        </p:nvSpPr>
        <p:spPr>
          <a:xfrm>
            <a:off x="6750595" y="2987248"/>
            <a:ext cx="20251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Standard Error of Unit Weight is close to 1</a:t>
            </a:r>
          </a:p>
        </p:txBody>
      </p:sp>
    </p:spTree>
    <p:extLst>
      <p:ext uri="{BB962C8B-B14F-4D97-AF65-F5344CB8AC3E}">
        <p14:creationId xmlns:p14="http://schemas.microsoft.com/office/powerpoint/2010/main" val="347925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11" grpId="0" animBg="1"/>
      <p:bldP spid="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613A9-6D46-1DCF-66FB-B58C6AE4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4CBD2-5690-9AF3-C509-606BB25BE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If we are satisfied that the Vertical Free Adjustment is acceptable, we can move on the VERTICAL CONSTRAINED ADJUSTMENT.</a:t>
            </a:r>
          </a:p>
          <a:p>
            <a:r>
              <a:rPr lang="en-US" sz="2800" dirty="0"/>
              <a:t>The Vertical Constrained Adjustment:</a:t>
            </a:r>
          </a:p>
          <a:p>
            <a:pPr lvl="1"/>
            <a:r>
              <a:rPr lang="en-US" sz="2400" dirty="0"/>
              <a:t>Only 1 HORZ (Lat/Lon) constraint</a:t>
            </a:r>
          </a:p>
          <a:p>
            <a:pPr lvl="1"/>
            <a:r>
              <a:rPr lang="en-US" sz="2400" dirty="0"/>
              <a:t>Choose ORTHO Height constraints</a:t>
            </a:r>
          </a:p>
          <a:p>
            <a:pPr lvl="1"/>
            <a:r>
              <a:rPr lang="en-US" sz="2400" dirty="0"/>
              <a:t>HORZ and Ortho Constraints can be different marks</a:t>
            </a:r>
          </a:p>
          <a:p>
            <a:pPr lvl="1"/>
            <a:r>
              <a:rPr lang="en-US" sz="2400" dirty="0"/>
              <a:t>This adjustment aligns the orthometric heights to the NAVD88 datum.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9996-8DA8-CD7A-F5C0-7E04B7A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3FCE5-10AB-130E-692D-C99EBD4CE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2F01-FC09-328A-1D9D-121E3067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3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3695B157-DC9E-AB9C-8878-0ED0D4ADA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97280"/>
            <a:ext cx="5900995" cy="52590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E8133A-0093-44CD-85DF-59327FB17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4BF109-5930-9C74-8A7E-DDC315829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698CE-0E3A-6FA1-067E-F27AFDE47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81272-A9C4-7350-DB69-2FA9895CD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4EA667-9EAB-9E93-F4F0-EA270C62F995}"/>
              </a:ext>
            </a:extLst>
          </p:cNvPr>
          <p:cNvSpPr/>
          <p:nvPr/>
        </p:nvSpPr>
        <p:spPr>
          <a:xfrm>
            <a:off x="590550" y="2557192"/>
            <a:ext cx="1333500" cy="19020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F94A22-5D08-8B7D-10C4-0A83ED9C305A}"/>
              </a:ext>
            </a:extLst>
          </p:cNvPr>
          <p:cNvSpPr/>
          <p:nvPr/>
        </p:nvSpPr>
        <p:spPr>
          <a:xfrm>
            <a:off x="3301932" y="2853503"/>
            <a:ext cx="211529" cy="18622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BEC341-B60A-0F57-D51D-21B092DA0987}"/>
              </a:ext>
            </a:extLst>
          </p:cNvPr>
          <p:cNvSpPr/>
          <p:nvPr/>
        </p:nvSpPr>
        <p:spPr>
          <a:xfrm>
            <a:off x="517981" y="4052545"/>
            <a:ext cx="94887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BEBAE71-DD4B-061D-7CCE-681B51CCB59C}"/>
              </a:ext>
            </a:extLst>
          </p:cNvPr>
          <p:cNvSpPr/>
          <p:nvPr/>
        </p:nvSpPr>
        <p:spPr>
          <a:xfrm>
            <a:off x="1499521" y="4051988"/>
            <a:ext cx="1862803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4699B2-FF3A-4345-CEE7-EAD40C2930AF}"/>
              </a:ext>
            </a:extLst>
          </p:cNvPr>
          <p:cNvSpPr txBox="1"/>
          <p:nvPr/>
        </p:nvSpPr>
        <p:spPr>
          <a:xfrm rot="21392646">
            <a:off x="529289" y="2767669"/>
            <a:ext cx="286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There are 7 potentially-constrainable ORTHO heights – choose only 6 – not ASUB the distant CORS.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AC87D0-6351-676C-D858-28405420774F}"/>
              </a:ext>
            </a:extLst>
          </p:cNvPr>
          <p:cNvSpPr txBox="1"/>
          <p:nvPr/>
        </p:nvSpPr>
        <p:spPr>
          <a:xfrm rot="21392646">
            <a:off x="3558423" y="2711823"/>
            <a:ext cx="2314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Let’s choose: </a:t>
            </a:r>
          </a:p>
          <a:p>
            <a:r>
              <a:rPr lang="en-US" sz="1200" dirty="0">
                <a:solidFill>
                  <a:srgbClr val="00B050"/>
                </a:solidFill>
              </a:rPr>
              <a:t>LOY2 as 3-D, constrains its Lat/Lon and its Ortho Height</a:t>
            </a:r>
            <a:endParaRPr lang="en-US" sz="1200" i="1" dirty="0">
              <a:solidFill>
                <a:srgbClr val="00B05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76B4C02-9323-AF61-D684-4D6078B019BD}"/>
              </a:ext>
            </a:extLst>
          </p:cNvPr>
          <p:cNvSpPr/>
          <p:nvPr/>
        </p:nvSpPr>
        <p:spPr>
          <a:xfrm>
            <a:off x="517981" y="3797179"/>
            <a:ext cx="94887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62ED40C-896F-5FDB-674F-33BD36A3BC0E}"/>
              </a:ext>
            </a:extLst>
          </p:cNvPr>
          <p:cNvSpPr/>
          <p:nvPr/>
        </p:nvSpPr>
        <p:spPr>
          <a:xfrm>
            <a:off x="1499521" y="3796622"/>
            <a:ext cx="1862803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EA10B7-817F-B3EA-EC98-D2B6EE0DC160}"/>
              </a:ext>
            </a:extLst>
          </p:cNvPr>
          <p:cNvSpPr/>
          <p:nvPr/>
        </p:nvSpPr>
        <p:spPr>
          <a:xfrm>
            <a:off x="517981" y="4312757"/>
            <a:ext cx="94887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D6FE337-C5C8-0109-2DE9-E37925788013}"/>
              </a:ext>
            </a:extLst>
          </p:cNvPr>
          <p:cNvSpPr/>
          <p:nvPr/>
        </p:nvSpPr>
        <p:spPr>
          <a:xfrm>
            <a:off x="1499521" y="4312200"/>
            <a:ext cx="1862803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65C8D0-437C-C020-5146-CF80590CFD08}"/>
              </a:ext>
            </a:extLst>
          </p:cNvPr>
          <p:cNvSpPr/>
          <p:nvPr/>
        </p:nvSpPr>
        <p:spPr>
          <a:xfrm>
            <a:off x="517981" y="4800139"/>
            <a:ext cx="94887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DABFB51-FCA8-F5C2-75DF-7789782D9920}"/>
              </a:ext>
            </a:extLst>
          </p:cNvPr>
          <p:cNvSpPr/>
          <p:nvPr/>
        </p:nvSpPr>
        <p:spPr>
          <a:xfrm>
            <a:off x="1499521" y="4799582"/>
            <a:ext cx="1862803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A2AC3A4-1F1B-F6B7-F57E-5DACA1DEC442}"/>
              </a:ext>
            </a:extLst>
          </p:cNvPr>
          <p:cNvSpPr/>
          <p:nvPr/>
        </p:nvSpPr>
        <p:spPr>
          <a:xfrm>
            <a:off x="517981" y="5062048"/>
            <a:ext cx="94887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AD07B3-71FA-48A3-6C06-BB8CADD509FC}"/>
              </a:ext>
            </a:extLst>
          </p:cNvPr>
          <p:cNvSpPr/>
          <p:nvPr/>
        </p:nvSpPr>
        <p:spPr>
          <a:xfrm>
            <a:off x="1499521" y="5061491"/>
            <a:ext cx="1862803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BAF0089-56B3-FB98-170C-A4E49A00EA66}"/>
              </a:ext>
            </a:extLst>
          </p:cNvPr>
          <p:cNvSpPr/>
          <p:nvPr/>
        </p:nvSpPr>
        <p:spPr>
          <a:xfrm>
            <a:off x="517981" y="5193029"/>
            <a:ext cx="948870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CC4F1C-2CBE-1E39-2760-F83094586067}"/>
              </a:ext>
            </a:extLst>
          </p:cNvPr>
          <p:cNvSpPr/>
          <p:nvPr/>
        </p:nvSpPr>
        <p:spPr>
          <a:xfrm>
            <a:off x="1499521" y="5192472"/>
            <a:ext cx="1862803" cy="1023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73C1492-78AC-3090-008F-C30CE3FAA154}"/>
              </a:ext>
            </a:extLst>
          </p:cNvPr>
          <p:cNvCxnSpPr>
            <a:cxnSpLocks/>
            <a:stCxn id="8" idx="1"/>
            <a:endCxn id="15" idx="3"/>
          </p:cNvCxnSpPr>
          <p:nvPr/>
        </p:nvCxnSpPr>
        <p:spPr>
          <a:xfrm flipH="1">
            <a:off x="3362324" y="4103186"/>
            <a:ext cx="3879761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2418E83-2994-34D4-FA89-2F5A62CFE449}"/>
              </a:ext>
            </a:extLst>
          </p:cNvPr>
          <p:cNvSpPr txBox="1"/>
          <p:nvPr/>
        </p:nvSpPr>
        <p:spPr>
          <a:xfrm>
            <a:off x="7242085" y="3687687"/>
            <a:ext cx="1561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I accidentally chose to constrain OU03.</a:t>
            </a:r>
          </a:p>
          <a:p>
            <a:r>
              <a:rPr lang="en-US" sz="1200" dirty="0">
                <a:latin typeface="+mn-lt"/>
              </a:rPr>
              <a:t>It does not have a constrainable height.</a:t>
            </a:r>
          </a:p>
        </p:txBody>
      </p:sp>
    </p:spTree>
    <p:extLst>
      <p:ext uri="{BB962C8B-B14F-4D97-AF65-F5344CB8AC3E}">
        <p14:creationId xmlns:p14="http://schemas.microsoft.com/office/powerpoint/2010/main" val="98312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75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21" grpId="0"/>
      <p:bldP spid="22" grpId="0"/>
      <p:bldP spid="24" grpId="0" animBg="1"/>
      <p:bldP spid="25" grpId="0" animBg="1"/>
      <p:bldP spid="26" grpId="0" animBg="1"/>
      <p:bldP spid="27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8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6576F80-57C2-F816-EE78-6B60E8913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51" y="5594731"/>
            <a:ext cx="6642100" cy="6362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867A8F-91A4-925F-805F-F6EB5CC11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A5F86-788D-B40C-09F2-564C3B5C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D47A2-60C9-17BC-BB1B-88ACBF5E4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2F94E-80D4-F0D0-6162-5010ECF1E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867333-F38E-49FB-879D-797A33968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950" y="1097280"/>
            <a:ext cx="6642100" cy="40277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967E67-C412-1F22-B787-8EAC87714F10}"/>
              </a:ext>
            </a:extLst>
          </p:cNvPr>
          <p:cNvSpPr txBox="1"/>
          <p:nvPr/>
        </p:nvSpPr>
        <p:spPr>
          <a:xfrm>
            <a:off x="765548" y="5317732"/>
            <a:ext cx="2766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EMAIL Notification – 7 attached files.</a:t>
            </a:r>
            <a:endParaRPr lang="en-US" sz="1400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D0439B-832A-5166-E4AF-530824E92A5D}"/>
              </a:ext>
            </a:extLst>
          </p:cNvPr>
          <p:cNvSpPr/>
          <p:nvPr/>
        </p:nvSpPr>
        <p:spPr>
          <a:xfrm>
            <a:off x="2437205" y="5956714"/>
            <a:ext cx="3155557" cy="215482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2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E1451-7111-E70B-9C04-FE9DDDBBF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50493-2B32-4B79-E818-39017D44D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8DD31-8A08-97E0-9769-8BE978A7F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582E6-02FE-682D-E449-6894935AB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D77A6-2FE6-8018-CC20-FF26554F6003}"/>
              </a:ext>
            </a:extLst>
          </p:cNvPr>
          <p:cNvSpPr txBox="1"/>
          <p:nvPr/>
        </p:nvSpPr>
        <p:spPr>
          <a:xfrm>
            <a:off x="457200" y="1232575"/>
            <a:ext cx="84963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ATTACHMENT INVENTORY: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   ---------------------------------------------------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Processing Report (.txt) : network-final-vertical-constrained.txt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B-file (.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bfile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: network-final-vertical-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constrained.bfile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G-file (.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gfile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: network-final-vertical-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constrained.gfile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Preplt2 (.preplt2)       : network-final-vertical-constrained.preplt2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Processing Log (.sum)    : network-final-vertical-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constrained.sum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Processing Report (.xml) : network-final-vertical-constrained.xml</a:t>
            </a:r>
          </a:p>
          <a:p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Serfil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(.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serfil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: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consolidated.serfil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87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C7978-48CF-71E1-0542-A1A736B72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1F090-85D5-985F-1515-36FF6C412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96121-4393-9932-F643-68753360B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63602-CEDA-AB5B-6F79-793550948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BF2595-C80D-8F78-6805-8C59406CD7A0}"/>
              </a:ext>
            </a:extLst>
          </p:cNvPr>
          <p:cNvSpPr txBox="1"/>
          <p:nvPr/>
        </p:nvSpPr>
        <p:spPr>
          <a:xfrm>
            <a:off x="457200" y="1232575"/>
            <a:ext cx="8496300" cy="499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SUBMITTED BY:                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dave.zenk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FILE NAME:            network-final-vertical-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constrained.sum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SOFTWARE:             ADJUST(6.4.3)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SOLUTION DATE:                 2023-08-23T09:24:38 UTC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STANDARD ERROR OF UNIT WEIGHT: 1.367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F STATISTIC TEST:              PASS (1.03 &lt; 1.54 F CRITICAL @ 99% CONFIDENCE)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TOTAL NUMBER OF VECTORS:       60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TOTAL NUMBER OF MARKS:         13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CONSTRAINED MARKS:             1 HORIZONTAL, 5 VERTICAL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loy2 N36:45:50.43110 W076:14:16.06827    13.85m  ORTHO NAD_83(2011) @ 2010.0000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loy2         0.24cm           0.25cm     1.21cm        NEU SIGMAS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1.036m  ORTHO NAVD 88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0.50cm        U SIGMA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ou03                                       2.7m  ORTHO NAVD 88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ou03                                     1.08cm        U SIGMA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w416                                     3.273m  ORTHO NAVD 88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w416                                     0.30cm        U SIGMA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7.60m  ORTHO NAVD 88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1.43cm        U SIGMA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15.65m  ORTHO NAVD 88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1.31cm        U SIGMA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START TIME:                    2021-02-10T00:00:00 GPS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STOP TIME:                     2021-03-04T23:59:30 GPS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STANDARD DEVIATION SCALARS:    2 SOURCES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1) Trimble RTK   HORIZONTAL: 1.734 UP: 1.576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2)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HORIZONTAL: 0.446 UP: 0.259</a:t>
            </a:r>
          </a:p>
          <a:p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0D2445-6C05-2C03-11D2-B512E9885563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network-final-vertical-constrained.txt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3D6EF5-DDF0-131A-C641-01F80B50D8D5}"/>
              </a:ext>
            </a:extLst>
          </p:cNvPr>
          <p:cNvSpPr/>
          <p:nvPr/>
        </p:nvSpPr>
        <p:spPr>
          <a:xfrm>
            <a:off x="3124200" y="2095914"/>
            <a:ext cx="4038600" cy="18373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2E5B39-F1EE-0B95-680B-D0FE74F7D2D4}"/>
              </a:ext>
            </a:extLst>
          </p:cNvPr>
          <p:cNvSpPr txBox="1"/>
          <p:nvPr/>
        </p:nvSpPr>
        <p:spPr>
          <a:xfrm rot="21392646">
            <a:off x="6727586" y="2271250"/>
            <a:ext cx="2314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F STATISTIC TEST = PASS</a:t>
            </a:r>
            <a:endParaRPr lang="en-US" sz="12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58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92640-A56A-0EF5-9355-C67A8B13C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C3E13-83A7-D817-04F8-221377628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20133-87CD-6A4F-BE45-3745CE182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48686-5E25-795A-14FC-D2DCE65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F35638-2FEC-78C3-245F-223A338C1006}"/>
              </a:ext>
            </a:extLst>
          </p:cNvPr>
          <p:cNvSpPr txBox="1"/>
          <p:nvPr/>
        </p:nvSpPr>
        <p:spPr>
          <a:xfrm>
            <a:off x="457200" y="978575"/>
            <a:ext cx="84963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INCLUDED SOLUTION                 RMS    SOFTWARE         RUN DATE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1) 2021-041 A                  1.6 cm  page5(2008.25)   2023-06-20T14:01 UTC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2) 2021-048 A                  1.4 cm  page5(2008.25)   2023-06-20T14:01 UTC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3) 2021-054 A                  1.5 cm  page5(2008.25)   2023-06-20T14:01 UTC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4) 2021-055 A                  1.4 cm  page5(2008.25)   2023-06-16T10:18 UTC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5) 2021-063 A                  1.4 cm  page5(2008.25)   2023-06-16T10:18 UTC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BASELINE      LENGTH         RMS       OBS   OMITTED    FIXED    IN SOLUTION(S)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wlp2-loy2      1.870 km      0.7 cm    67371    12.0%    99.7%    2, 3, 4, 5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brmr-loy2     11.497 km      1.2 cm    17107     6.7%   100.0%    1, 2, 3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gp99-loy2     14.532 km      1.8 cm    15572    12.0%    98.8%    1, 2, 3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ou03-loy2     14.825 km      1.4 cm    14638    13.0%    98.9%    1, 2, 3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ou18-loy2     15.251 km      2.1 cm    12668    31.8%    98.2%    1, 2, 3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863f-loy2     21.424 km      1.5 cm    14736    16.7%    97.2%    1, 2, 3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w416-loy2     21.627 km      2.0 cm    12919    23.0%    97.3%    1, 2, 3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ls03-loy2     24.992 km      1.5 cm    90411     5.1%    99.1%    1, 2, 3,...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ncel-loy2     46.939 km      1.4 cm    90104     5.2%    97.9%    1, 2, 3,...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ncga-loy2     56.473 km      1.6 cm    88481     6.9%    95.2%    1, 2, 3,...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vagp-loy2     58.603 km      1.5 cm    91352     3.3%    97.6%    1, 2, 3,...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asub-loy2    491.455 km      1.4 cm    88254     2.9%    83.3%    1, 2, 3,...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UPLOADED VECTORS INCLUDED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===========================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BASELINE   USED   LENGTH   EPOCHS(min)  EPOCHS(max)   PDOP(min)  PDOP(max)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ou18-wlp2  2     14.221 km     301         302         2.76        2.91      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w416-wlp2  2     21.253 km     301         305         1.49        1.71      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863f-wlp2  2     20.521 km     301         302         1.52        1.75      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ou03-wlp2  2     13.919 km     301         304         1.69        2.62      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gp99-wlp2  2     13.709 km     192         313         1.52        1.58      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brmr-wlp2  3     10.457 km     187         406         1.50        1.77 </a:t>
            </a: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54D90D-AEFA-33D9-736B-038DDE0E63D8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network-final-vertical-constrained.txt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F8220B-E756-37EE-F5F8-DE06F27D8A91}"/>
              </a:ext>
            </a:extLst>
          </p:cNvPr>
          <p:cNvSpPr/>
          <p:nvPr/>
        </p:nvSpPr>
        <p:spPr>
          <a:xfrm>
            <a:off x="3192780" y="1320414"/>
            <a:ext cx="685800" cy="92748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A25C40-C101-926B-2C51-486CDE44BEBC}"/>
              </a:ext>
            </a:extLst>
          </p:cNvPr>
          <p:cNvSpPr/>
          <p:nvPr/>
        </p:nvSpPr>
        <p:spPr>
          <a:xfrm>
            <a:off x="3070860" y="2646294"/>
            <a:ext cx="685800" cy="209334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F40EF6-17ED-2F99-5FB3-30D9471B4093}"/>
              </a:ext>
            </a:extLst>
          </p:cNvPr>
          <p:cNvSpPr/>
          <p:nvPr/>
        </p:nvSpPr>
        <p:spPr>
          <a:xfrm>
            <a:off x="4572000" y="2646294"/>
            <a:ext cx="685800" cy="209334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EE692C-955B-08B8-F1A1-EC0A2D5D2B01}"/>
              </a:ext>
            </a:extLst>
          </p:cNvPr>
          <p:cNvSpPr/>
          <p:nvPr/>
        </p:nvSpPr>
        <p:spPr>
          <a:xfrm>
            <a:off x="5349240" y="2646294"/>
            <a:ext cx="685800" cy="209334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3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0EB72-2055-A590-C5B1-A03CDCDFF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FCA91-1499-CF8C-5689-A19F1BBEA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696F1-3B58-35B5-E60D-C77417FF8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66A283-4A13-E96E-9CBB-81F11263B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249AF2-0942-C766-1CC8-499DB8DFEA52}"/>
              </a:ext>
            </a:extLst>
          </p:cNvPr>
          <p:cNvSpPr txBox="1"/>
          <p:nvPr/>
        </p:nvSpPr>
        <p:spPr>
          <a:xfrm>
            <a:off x="457200" y="1003975"/>
            <a:ext cx="84963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MARK  ESTIMATED - VERTICAL-FREE ADJUSTMENT COORDINATE SHIFTS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863f  N:      0.000 m (0.003 m) E:      0.000 m (0.004 m) H:     -0.016 m (0.005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asub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 0.000 m (0.003 m) E:     -0.001 m (0.004 m) H:     -0.016 m (0.004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 0.000 m (0.003 m) E:      0.000 m (0.004 m) H:     -0.013 m (0.004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gp99  N:      0.000 m (0.003 m) E:      0.000 m (0.004 m) H:     -0.015 m (0.005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loy2  N:      0.000 m (0.003 m) E:      0.000 m (0.003 m) H:     -0.015 m (0.004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ls03  N:      0.000 m (0.003 m) E:      0.000 m (0.003 m) H:     -0.016 m (0.004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 0.000 m (0.003 m) E:      0.000 m (0.003 m) H:     -0.016 m (0.004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 0.000 m (0.003 m) E:      0.000 m (0.003 m) H:     -0.015 m (0.004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ou03  N:      0.000 m (0.003 m) E:      0.000 m (0.004 m) H:     -0.017 m (0.005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ou18  N:      0.000 m (0.003 m) E:      0.000 m (0.004 m) H:     -0.016 m (0.005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vagp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N:      0.000 m (0.003 m) E:      0.000 m (0.003 m) H:     -0.016 m (0.004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w416  N:      0.000 m (0.003 m) E:      0.000 m (0.004 m) H:     -0.019 m (0.003 m)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wlp2  N:      0.000 m (0.003 m) E:      0.000 m (0.003 m) H:     -0.016 m (0.004 m)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MARK  ESTIMATED - PUBLISHED VERTICAL COORDINATE SHIFTS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asub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 0.020 m (0.004 m) DF4365 GPS HEIGHTS: 2CM/5CM STANDARDS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-0.013 m (0.004 m) DG9069 FGCS LEVELING IN NGSIDB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loy2: ORTHO HGT: -0.013 m (0.004 m) DF5272 GPS HEIGHTS: 2CM/5CM STANDARDS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-0.016 m (0.004 m) DL6896 GPS HEIGHTS: 2CM/5CM STANDARDS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 0.006 m (0.004 m) DL6898 GPS HEIGHTS: 2CM/5CM STANDARDS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ou03: ORTHO HGT:  0.016 m (0.005 m) AJ4598 GPS HEIGHTS: DECIMETER ACCURACY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w416: ORTHO HGT:  0.005 m (0.003 m) FX0049 FGCS LEVELING IN NGSIDB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MARK  CONSTRAINT RATIOS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brmr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  2.600            DG9069 FGCS LEVELING IN NGSIDB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loy2: ORTHO HGT:   1.074            DF5272 GPS HEIGHTS: 2CM/5CM STANDARDS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ncel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  1.119            DL6896 GPS HEIGHTS: 2CM/5CM STANDARDS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ncga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ORTHO HGT:   0.458            DL6898 GPS HEIGHTS: 2CM/5CM STANDARDS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ou03: ORTHO HGT:   1.481            AJ4598 GPS HEIGHTS: DECIMETER ACCURACY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w416: ORTHO HGT:   1.667            FX0049 FGCS LEVELING IN NGSIDB</a:t>
            </a: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E2B25F-15A5-3B68-05E6-52EB5ABF3A56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network-final-vertical-constrained.txt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49D20E-7A7C-8C8E-5B0A-C11CC5B18845}"/>
              </a:ext>
            </a:extLst>
          </p:cNvPr>
          <p:cNvSpPr/>
          <p:nvPr/>
        </p:nvSpPr>
        <p:spPr>
          <a:xfrm>
            <a:off x="1775460" y="1335654"/>
            <a:ext cx="754380" cy="225336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FBC6098-D3B5-E75A-73CA-253C4B3DB2DA}"/>
              </a:ext>
            </a:extLst>
          </p:cNvPr>
          <p:cNvSpPr/>
          <p:nvPr/>
        </p:nvSpPr>
        <p:spPr>
          <a:xfrm>
            <a:off x="3954780" y="1335654"/>
            <a:ext cx="754380" cy="225336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82BEB7-FE5B-8AA6-E72B-954EA4CE23AF}"/>
              </a:ext>
            </a:extLst>
          </p:cNvPr>
          <p:cNvSpPr/>
          <p:nvPr/>
        </p:nvSpPr>
        <p:spPr>
          <a:xfrm>
            <a:off x="6134100" y="1335654"/>
            <a:ext cx="754380" cy="225336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817353-AE9A-F5B2-059C-2166E3BA2CD7}"/>
              </a:ext>
            </a:extLst>
          </p:cNvPr>
          <p:cNvSpPr/>
          <p:nvPr/>
        </p:nvSpPr>
        <p:spPr>
          <a:xfrm>
            <a:off x="2110044" y="4036229"/>
            <a:ext cx="754380" cy="122792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220803-FCD1-5B68-1E1B-2A7A9582EB7A}"/>
              </a:ext>
            </a:extLst>
          </p:cNvPr>
          <p:cNvSpPr/>
          <p:nvPr/>
        </p:nvSpPr>
        <p:spPr>
          <a:xfrm>
            <a:off x="2110044" y="5711359"/>
            <a:ext cx="754380" cy="1045258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2B412E-13FE-AAE7-4847-6C49FC5C0B5B}"/>
              </a:ext>
            </a:extLst>
          </p:cNvPr>
          <p:cNvSpPr txBox="1"/>
          <p:nvPr/>
        </p:nvSpPr>
        <p:spPr>
          <a:xfrm rot="21392646">
            <a:off x="7046132" y="5830528"/>
            <a:ext cx="191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CONSTRAINT RATIOS are less than 3.5</a:t>
            </a:r>
            <a:endParaRPr lang="en-US" sz="1200" i="1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BDC831-C539-64D2-A09C-7436821E9F42}"/>
              </a:ext>
            </a:extLst>
          </p:cNvPr>
          <p:cNvSpPr txBox="1"/>
          <p:nvPr/>
        </p:nvSpPr>
        <p:spPr>
          <a:xfrm rot="21392646">
            <a:off x="6026297" y="3619489"/>
            <a:ext cx="2036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SHIFTS are less than 4 cm</a:t>
            </a:r>
            <a:endParaRPr lang="en-US" sz="1200" i="1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BA1056-D4FB-B601-9C11-D99ED2E6925E}"/>
              </a:ext>
            </a:extLst>
          </p:cNvPr>
          <p:cNvSpPr txBox="1"/>
          <p:nvPr/>
        </p:nvSpPr>
        <p:spPr>
          <a:xfrm rot="21392646">
            <a:off x="6028612" y="5200639"/>
            <a:ext cx="2036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SHIFTS are less than 4 cm</a:t>
            </a:r>
            <a:endParaRPr lang="en-US" sz="1200" i="1" dirty="0">
              <a:solidFill>
                <a:srgbClr val="00B05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E086AEB-E8BC-A481-67AC-B4777254C536}"/>
              </a:ext>
            </a:extLst>
          </p:cNvPr>
          <p:cNvSpPr/>
          <p:nvPr/>
        </p:nvSpPr>
        <p:spPr>
          <a:xfrm>
            <a:off x="5379719" y="4904955"/>
            <a:ext cx="1654235" cy="1432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5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3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6E247-8F88-00B6-DFDC-EBC8BDFE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58EE-587B-AC00-A8DF-DE7AA4A95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FC432-8F51-0F07-7F1B-323DD1E46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F33AC-DDEE-FE44-BEED-E2E3C8EF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253FE8-C7E1-6394-3189-DBF3495D3CE3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network-final-vertical-constrained.preplt2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C11EF1-F70B-D6BB-A29B-6A1F3178AC17}"/>
              </a:ext>
            </a:extLst>
          </p:cNvPr>
          <p:cNvSpPr txBox="1"/>
          <p:nvPr/>
        </p:nvSpPr>
        <p:spPr>
          <a:xfrm>
            <a:off x="0" y="1232575"/>
            <a:ext cx="9144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fr-FR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Residual</a:t>
            </a:r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Components(m)  Rej  Baseline  FROM:                                  TO: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Obs#     DN       DE       DU         (m)      SSN     </a:t>
            </a:r>
            <a:r>
              <a:rPr lang="fr-FR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Designation</a:t>
            </a:r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SSN     </a:t>
            </a:r>
            <a:r>
              <a:rPr lang="fr-FR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Designation</a:t>
            </a:r>
            <a:endParaRPr lang="fr-FR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9   0.0015  -0.0005   0.0033     21423.7928 ( 0008) 863 8610 F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12   0.0013  -0.0010  -0.0054     11496.9030 ( 0009) BREADMAKER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15   0.0008  -0.0026   0.0033     14532.4730 ( 0010) GPS099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18   0.0010  -0.0009  -0.0015     14825.4858 ( 0011) ODU 3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21   0.0014   0.0008   0.0036     15251.4826 ( 0012) ODU 18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24  -0.0002  -0.0008   0.0137     21627.4186 ( 0013) W 416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27  -0.0002  -0.0003  -0.0015    491454.8788 ( 0007) ASU-BOONE CORS ARP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30  -0.0002  -0.0005  -0.0011     24991.7434 ( 0003) LOYOLA LS03 CORS ARP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33  -0.0002  -0.0008   0.0015     46939.2818 ( 0006) ELIZABETH CITY CORS ARP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36  -0.0005  -0.0006   0.0021     56473.0534 ( 0004) GATESVILLE CORS ARP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39  -0.0007  -0.0001  -0.0016     58602.7357 ( 0005) VA GLOUCESTER PT CORS ARP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42  -0.0010   0.0012  -0.0005     21423.7928 ( 0008) 863 8610 F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45  -0.0016   0.0010  -0.0004     11496.9030 ( 0009) BREADMAKER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48  -0.0027   0.0020   0.0052     14532.4730 ( 0010) GPS099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51  -0.0014   0.0012   0.0074     14825.4858 ( 0011) ODU 3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54  -0.0018   0.0006   0.0030     15251.4826 ( 0012) ODU 18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57  -0.0024   0.0016   0.0042     21627.4186 ( 0013) W 416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60  -0.0013  -0.0005   0.0011      1869.9725 ( 0014) WLP2 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63  -0.0013   0.0013  -0.0052    491454.8788 ( 0007) ASU-BOONE CORS ARP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66  -0.0005   0.0001  -0.0033     24991.7434 ( 0003) LOYOLA LS03 CORS ARP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69   0.0001   0.0004  -0.0033     46939.2818 ( 0006) ELIZABETH CITY CORS ARP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72  -0.0008   0.0004   0.0010     56473.0534 ( 0004) GATESVILLE CORS ARP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75  -0.0005   0.0002   0.0006     58602.7357 ( 0005) VA GLOUCESTER PT CORS ARP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78   0.0010  -0.0005  -0.0014     21423.7928 ( 0008) 863 8610 F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81   0.0021   0.0010  -0.0045     11496.9030 ( 0009) BREADMAKER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84   0.0029  -0.0003  -0.0029     14532.4730 ( 0010) GPS099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87   0.0012   0.0006   0.0001     14825.4858 ( 0011) ODU 3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90   0.0018  -0.0002  -0.0079     15251.4826 ( 0012) ODU 18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93   0.0030  -0.0012   0.0049     21627.4186 ( 0013) W 416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96  -0.0003   0.0002  -0.0022      1869.9725 ( 0014) WLP2 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99  -0.0002   0.0014   0.0062    491454.8788 ( 0007) ASU-BOONE CORS ARP             ( 0001) LOYOLA 2 COOP CORS ARP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31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6E247-8F88-00B6-DFDC-EBC8BDFE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58EE-587B-AC00-A8DF-DE7AA4A95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FC432-8F51-0F07-7F1B-323DD1E46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F33AC-DDEE-FE44-BEED-E2E3C8EF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9C0412-9431-5C28-05A2-BB3D2569025E}"/>
              </a:ext>
            </a:extLst>
          </p:cNvPr>
          <p:cNvSpPr txBox="1"/>
          <p:nvPr/>
        </p:nvSpPr>
        <p:spPr>
          <a:xfrm>
            <a:off x="0" y="1232575"/>
            <a:ext cx="91440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fr-FR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Residual</a:t>
            </a:r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Components(m)  Rej  Baseline  FROM:                                  TO: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Obs#     DN       DE       DU         (m)      SSN     </a:t>
            </a:r>
            <a:r>
              <a:rPr lang="fr-FR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Designation</a:t>
            </a:r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SSN     </a:t>
            </a:r>
            <a:r>
              <a:rPr lang="fr-FR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Designation</a:t>
            </a:r>
            <a:endParaRPr lang="fr-FR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102   0.0001   0.0003   0.0029     24991.7434 ( 0003) LOYOLA LS03 CORS ARP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105   0.0003   0.0002   0.0029     46939.2818 ( 0006) ELIZABETH CITY CORS ARP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108  -0.0005  -0.0001  -0.0017     56473.0534 ( 0004) GATESVILLE CORS ARP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111   0.0002   0.0007   0.0027     58602.7357 ( 0005) VA GLOUCESTER PT CORS ARP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114   0.0002   0.0001  -0.0020      1869.9725 ( 0014) WLP2 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117  -0.0010  -0.0023   0.0048    491454.8788 ( 0007) ASU-BOONE CORS ARP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120   0.0005   0.0001   0.0001     24991.7434 ( 0003) LOYOLA LS03 CORS ARP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123   0.0001  -0.0005  -0.0002     46939.2818 ( 0006) ELIZABETH CITY CORS ARP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126   0.0009  -0.0005  -0.0010     56473.0534 ( 0004) GATESVILLE CORS ARP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129   0.0003   0.0000  -0.0004     58602.7357 ( 0005) VA GLOUCESTER PT CORS ARP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132  -0.0004   0.0001   0.0002      1869.9725 ( 0014) WLP2              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135   0.0022   0.0001  -0.0038    491454.8788 ( 0007) ASU-BOONE CORS ARP 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138   0.0001   0.0000   0.0016     24991.7434 ( 0003) LOYOLA LS03 CORS ARP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141  -0.0003   0.0006  -0.0008     46939.2818 ( 0006) ELIZABETH CITY CORS ARP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144   0.0008   0.0009  -0.0001     56473.0534 ( 0004) GATESVILLE CORS ARP      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147   0.0005  -0.0006  -0.0007     58602.7357 ( 0005) VA GLOUCESTER PT CORS ARP      ( 0001) LOYOLA 2 COOP CORS ARP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150   0.0146  -0.0033   0.0052     10456.5692 ( 0014) WLP2                           ( 0009) BREADMAKER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153   0.0138  -0.0104   0.0146     13708.8759 ( 0014) WLP2                           ( 0010) GPS099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156   0.0075   0.0023   0.0178     21253.1756 ( 0014) WLP2                           ( 0013) W 416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159   0.0167  -0.0059   0.0027     20521.4872 ( 0014) WLP2                           ( 0008) 863 8610 F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162   0.0115  -0.0028  -0.0098     14221.4471 ( 0014) WLP2                           ( 0012) ODU 18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165   0.0087   0.0132   0.0168     13918.5955 ( 0014) WLP2                           ( 0011) ODU 3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168   0.0142  -0.0157   0.0123     13708.8759 ( 0014) WLP2                           ( 0010) GPS099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171   0.0075   0.0089   0.0052     10456.5692 ( 0014) WLP2                           ( 0009) BREADMAKER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174   0.0073  -0.0007   0.0364     21253.1756 ( 0014) WLP2                           ( 0013) W 416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177   0.0202   0.0036  -0.0144     20521.4872 ( 0014) WLP2                           ( 0008) 863 8610 F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180   0.0124   0.0158  -0.0146     14221.4471 ( 0014) WLP2                           ( 0012) ODU 18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183   0.0066   0.0099  -0.0152     13918.5955 ( 0014) WLP2                           ( 0011) ODU 3</a:t>
            </a:r>
          </a:p>
          <a:p>
            <a:r>
              <a:rPr lang="fr-F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186   0.0050   0.0095  -0.0145     10456.5692 ( 0014) WLP2                           ( 0009) BREADMAKER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D0543-AFFB-D30C-FBA5-6583BDDC758F}"/>
              </a:ext>
            </a:extLst>
          </p:cNvPr>
          <p:cNvSpPr/>
          <p:nvPr/>
        </p:nvSpPr>
        <p:spPr>
          <a:xfrm>
            <a:off x="1862391" y="5236379"/>
            <a:ext cx="754380" cy="15000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5A20E7-FEB6-28AF-F714-47DA560CB8F5}"/>
              </a:ext>
            </a:extLst>
          </p:cNvPr>
          <p:cNvSpPr/>
          <p:nvPr/>
        </p:nvSpPr>
        <p:spPr>
          <a:xfrm>
            <a:off x="461962" y="5386386"/>
            <a:ext cx="754380" cy="15000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97DB82-8CA5-861B-2AA5-708BA1E455EF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network-final-vertical-constrained.preplt2</a:t>
            </a:r>
          </a:p>
        </p:txBody>
      </p:sp>
    </p:spTree>
    <p:extLst>
      <p:ext uri="{BB962C8B-B14F-4D97-AF65-F5344CB8AC3E}">
        <p14:creationId xmlns:p14="http://schemas.microsoft.com/office/powerpoint/2010/main" val="52623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04DD4-2031-E0A9-782B-F3A0E850B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Marks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1325F-AB64-E2F4-6AFC-31D848B4B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D6F82-9BC4-589C-0E4B-A96F3FA45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11982-6C2F-E871-4144-3036E9DD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D69036-3F8E-CA15-8C49-D09E7C93B6B8}"/>
              </a:ext>
            </a:extLst>
          </p:cNvPr>
          <p:cNvSpPr txBox="1"/>
          <p:nvPr/>
        </p:nvSpPr>
        <p:spPr>
          <a:xfrm>
            <a:off x="599354" y="1766591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BRMR (DG9069)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D66FB1-6820-91F3-2642-7DE309090EFC}"/>
              </a:ext>
            </a:extLst>
          </p:cNvPr>
          <p:cNvSpPr txBox="1"/>
          <p:nvPr/>
        </p:nvSpPr>
        <p:spPr>
          <a:xfrm>
            <a:off x="599355" y="2074367"/>
            <a:ext cx="636237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***********************************************************************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DESIGNATION -  BREADMAKER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PID         -  DG9069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STATE/COUNTY-  VA/C OF NORFOLK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COUNTRY     -  US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USGS QUAD   -  NORFOLK SOUTH (2019)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DG9069* NAD 83(2011) POSITION- 36 51 16.85018(N) 076 18 00.44343(W)   ADJUSTED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DG9069* NAD 83(2011) ELLIP HT-   -36.039 (meters)        (06/27/12)   ADJUSTED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DG9069* NAD 83(2011) EPOCH   -  2010.00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DG9069* NAVD 88 ORTHO HEIGHT -     1.036 (meters)        3.40  (feet) ADJUSTED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GEOID HEIGHT    -        -37.081 (meters)                     GEOID18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NAD 83(2011) X  -  1,210,150.169 (meters)                     COMP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NAD 83(2011) Y  - -4,964,281.877 (meters)                     COMP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NAD 83(2011) Z  -  3,804,479.651 (meters)                     COMP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LAPLACE CORR    -         -3.45  (seconds)                    DEFLEC18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DYNAMIC HEIGHT  -          1.036 (meters)        3.40  (feet) COMP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MODELED GRAVITY -    979,857.5  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mgal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            NAVD 88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VERT ORDER      -  FIRST     CLASS II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Network accuracy estimates per FGDC Geospatial Positioning Accuracy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Standards:                                                   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       FGDC (95% conf, cm)     Standard deviation (cm)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CorrNE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 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Horiz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Ellip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SD_N   SD_E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SD_h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(unitless)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-------------------------------------------------------------------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NETWORK    0.61   0.47           0.27   0.22   0.24     -0.04184303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DG9069  -------------------------------------------------------------------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C7464B-5EF6-E402-1082-21DE13411CD7}"/>
              </a:ext>
            </a:extLst>
          </p:cNvPr>
          <p:cNvSpPr/>
          <p:nvPr/>
        </p:nvSpPr>
        <p:spPr>
          <a:xfrm>
            <a:off x="1174377" y="4649002"/>
            <a:ext cx="2330823" cy="1791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3A8BAA-AC73-E2A4-A85A-86169331B99A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Yes</a:t>
            </a:r>
          </a:p>
          <a:p>
            <a:r>
              <a:rPr lang="en-US" sz="1200" dirty="0"/>
              <a:t>VERT: Yes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A79CCAE-EA43-559E-2D6F-DA6D7F2A840D}"/>
              </a:ext>
            </a:extLst>
          </p:cNvPr>
          <p:cNvSpPr/>
          <p:nvPr/>
        </p:nvSpPr>
        <p:spPr>
          <a:xfrm>
            <a:off x="1174377" y="3069432"/>
            <a:ext cx="4327391" cy="264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2C006B-04D8-E30D-C775-3A5E3C58095F}"/>
              </a:ext>
            </a:extLst>
          </p:cNvPr>
          <p:cNvSpPr/>
          <p:nvPr/>
        </p:nvSpPr>
        <p:spPr>
          <a:xfrm>
            <a:off x="1174377" y="3440630"/>
            <a:ext cx="4327391" cy="1614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6E247-8F88-00B6-DFDC-EBC8BDFE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58EE-587B-AC00-A8DF-DE7AA4A95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FC432-8F51-0F07-7F1B-323DD1E46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F33AC-DDEE-FE44-BEED-E2E3C8EF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4846A6-AAB0-1419-A371-B98C5B0841A5}"/>
              </a:ext>
            </a:extLst>
          </p:cNvPr>
          <p:cNvSpPr txBox="1"/>
          <p:nvPr/>
        </p:nvSpPr>
        <p:spPr>
          <a:xfrm>
            <a:off x="457200" y="1232575"/>
            <a:ext cx="84963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MAX V     OBS #      MIN V     OBS #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DX     1.5D-02       165   -1.5D-02       168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DY     2.4D-02       178   -2.4D-02       175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DZ     2.8D-02       176   -4.7D-03       188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DN     2.0D-02       177   -2.7D-03        48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DE     1.6D-02       181   -1.6D-02       169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DL     2.1D-02       170    1.2D-04       140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DU     3.6D-02       176   -1.5D-02       185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0DEGREES OF FREEDOM      =              149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VARIANCE SUM            =              278.5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STD.DEV.OF UNIT WEIGHT  =                1.367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VARIANCE OF UNIT WEIGHT =                1.87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0489C3-3D05-402B-DEA6-4103D1D2C710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</a:t>
            </a:r>
            <a:r>
              <a:rPr lang="en-US" sz="1200" dirty="0" err="1"/>
              <a:t>constrained.sum</a:t>
            </a:r>
            <a:endParaRPr lang="en-US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182139-62E0-151A-05E7-E35195FFD611}"/>
              </a:ext>
            </a:extLst>
          </p:cNvPr>
          <p:cNvSpPr/>
          <p:nvPr/>
        </p:nvSpPr>
        <p:spPr>
          <a:xfrm>
            <a:off x="3868420" y="3291693"/>
            <a:ext cx="754380" cy="15000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05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6E247-8F88-00B6-DFDC-EBC8BDFE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Constrained Adjustment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58EE-587B-AC00-A8DF-DE7AA4A95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FC432-8F51-0F07-7F1B-323DD1E46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F33AC-DDEE-FE44-BEED-E2E3C8EF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FBF6EC-D5B6-85CD-DEB3-353BB3E87C34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network-final-vertical-</a:t>
            </a:r>
            <a:r>
              <a:rPr lang="en-US" sz="1200" dirty="0" err="1"/>
              <a:t>constrained.sum</a:t>
            </a: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7D3655-84FB-F9FC-FEE0-8FBD172AC115}"/>
              </a:ext>
            </a:extLst>
          </p:cNvPr>
          <p:cNvSpPr txBox="1"/>
          <p:nvPr/>
        </p:nvSpPr>
        <p:spPr>
          <a:xfrm>
            <a:off x="457200" y="1232575"/>
            <a:ext cx="8496300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NETWORK &amp; LOCAL ACCURACIES (95% CONFIDENCE LEVEL)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COMPUTED USING A POSTERIORI STANDARD DEVIATION OF UNIT WEIGHT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NETWORK ACCURACIES (CENTIMETERS)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ISN  SSN   STATION DESIGNATION                       HORIZ    UP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1 0008 863 8610 F                                  0.85    1.02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2 0009 BREADMAKER                                  0.85    0.84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3 0010 GPS099                                      0.85    1.00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4 0011 ODU 3                                       0.85    0.99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5 0012 ODU 18                                      0.86    1.06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6 0013 W 416                                       0.86    0.68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7 0014 WLP2                                        0.83    0.83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8 0007 ASU-BOONE CORS ARP                          0.84    0.85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9 0001 LOYOLA 2 COOP CORS ARP                      0.82    0.82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10 0003 LOYOLA LS03 CORS ARP                        0.83    0.83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11 0006 ELIZABETH CITY CORS ARP                     0.83    0.83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12 0004 GATESVILLE CORS ARP                         0.83    0.83 CM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13 0005 VA GLOUCESTER PT CORS ARP                   0.83    0.83 CM          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LOCAL ACCURACIES (CENTIMETERS) AND DISTANCE (KILOMETERS)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ISN  SSN   STATION DESIGNATION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FROM        1 0008 863 8610 F                         HORIZ    UP       DISTANCE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5 0012 ODU 18                             0.30    0.99 CM    6.40 KM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6 0013 W 416                              0.30    0.91 CM    6.40 KM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4 0011 ODU 3                              0.29    0.95 CM    6.61 KM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3 0010 GPS099                             0.28    0.93 CM    6.91 KM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2 0009 BREADMAKER                         0.27    0.86 CM   10.10 KM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TO        7 0014 WLP2                               0.23    0.75 CM   20.52 KM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2FD42D-12B6-5374-E1B1-2176C04A70E1}"/>
              </a:ext>
            </a:extLst>
          </p:cNvPr>
          <p:cNvSpPr/>
          <p:nvPr/>
        </p:nvSpPr>
        <p:spPr>
          <a:xfrm>
            <a:off x="5033962" y="2280929"/>
            <a:ext cx="1519238" cy="220503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6437E0-DC04-C2C6-E052-C2CE257D6410}"/>
              </a:ext>
            </a:extLst>
          </p:cNvPr>
          <p:cNvSpPr/>
          <p:nvPr/>
        </p:nvSpPr>
        <p:spPr>
          <a:xfrm>
            <a:off x="5033962" y="5286375"/>
            <a:ext cx="1519238" cy="106997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7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43DA6-9311-0FEA-83F2-5C1384562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 Final Coordinate Listings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6427E-E037-5F6C-E54A-E10887CA0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the “TRUTH” is in the .TXT files and only there.</a:t>
            </a:r>
          </a:p>
          <a:p>
            <a:r>
              <a:rPr lang="en-US" dirty="0"/>
              <a:t>The B-Files should also contain the truth, but they are hard-to-read (see slides 92-100).</a:t>
            </a:r>
          </a:p>
          <a:p>
            <a:pPr lvl="1"/>
            <a:r>
              <a:rPr lang="en-US" i="1" dirty="0"/>
              <a:t>Export Adjustments Button</a:t>
            </a:r>
          </a:p>
          <a:p>
            <a:r>
              <a:rPr lang="en-US" dirty="0"/>
              <a:t>Use </a:t>
            </a:r>
            <a:r>
              <a:rPr lang="en-US" dirty="0" err="1"/>
              <a:t>WinTeqc</a:t>
            </a:r>
            <a:r>
              <a:rPr lang="en-US" dirty="0"/>
              <a:t> to harvest and then combine.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65041-78AB-423A-14A9-81D01E84B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FFD00-E312-9084-9689-6AA7CED84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943CA-09F0-6197-0AF8-AE85AF841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8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43DA6-9311-0FEA-83F2-5C1384562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 Final Coordinate Listings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6427E-E037-5F6C-E54A-E10887CA0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First, use </a:t>
            </a:r>
            <a:r>
              <a:rPr lang="en-US" dirty="0" err="1"/>
              <a:t>WinTeqc</a:t>
            </a:r>
            <a:r>
              <a:rPr lang="en-US" dirty="0"/>
              <a:t> to harvest </a:t>
            </a:r>
          </a:p>
          <a:p>
            <a:pPr lvl="1"/>
            <a:r>
              <a:rPr lang="en-US" dirty="0"/>
              <a:t>Lat, Lon, El </a:t>
            </a:r>
            <a:r>
              <a:rPr lang="en-US" dirty="0" err="1"/>
              <a:t>Hgt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from horizontal-constrained adjustment</a:t>
            </a:r>
          </a:p>
          <a:p>
            <a:endParaRPr lang="en-US" dirty="0"/>
          </a:p>
          <a:p>
            <a:r>
              <a:rPr lang="en-US" dirty="0"/>
              <a:t>Second, use </a:t>
            </a:r>
            <a:r>
              <a:rPr lang="en-US" dirty="0" err="1"/>
              <a:t>WinTeqc</a:t>
            </a:r>
            <a:r>
              <a:rPr lang="en-US" dirty="0"/>
              <a:t> to harvest </a:t>
            </a:r>
          </a:p>
          <a:p>
            <a:pPr lvl="1"/>
            <a:r>
              <a:rPr lang="en-US" dirty="0"/>
              <a:t>Ortho </a:t>
            </a:r>
            <a:r>
              <a:rPr lang="en-US" dirty="0" err="1"/>
              <a:t>Hgt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from vertical-constrained adjustment</a:t>
            </a:r>
          </a:p>
          <a:p>
            <a:endParaRPr lang="en-US" dirty="0"/>
          </a:p>
          <a:p>
            <a:r>
              <a:rPr lang="en-US" dirty="0"/>
              <a:t>Third, Combine the results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65041-78AB-423A-14A9-81D01E84B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2023-10-16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FFD00-E312-9084-9689-6AA7CED84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943CA-09F0-6197-0AF8-AE85AF841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0D51AE-DCE4-1BF4-ED26-D0D94FA1211F}"/>
              </a:ext>
            </a:extLst>
          </p:cNvPr>
          <p:cNvSpPr txBox="1"/>
          <p:nvPr/>
        </p:nvSpPr>
        <p:spPr>
          <a:xfrm>
            <a:off x="6310054" y="1280160"/>
            <a:ext cx="9942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1st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9A6828-AB40-9107-A457-397B443983D7}"/>
              </a:ext>
            </a:extLst>
          </p:cNvPr>
          <p:cNvSpPr txBox="1"/>
          <p:nvPr/>
        </p:nvSpPr>
        <p:spPr>
          <a:xfrm>
            <a:off x="6310054" y="3494494"/>
            <a:ext cx="1182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2nd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84B890-A436-0D71-07F7-ABCFDD333BB5}"/>
              </a:ext>
            </a:extLst>
          </p:cNvPr>
          <p:cNvSpPr txBox="1"/>
          <p:nvPr/>
        </p:nvSpPr>
        <p:spPr>
          <a:xfrm>
            <a:off x="6310054" y="5597068"/>
            <a:ext cx="1182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3rd</a:t>
            </a:r>
          </a:p>
        </p:txBody>
      </p:sp>
    </p:spTree>
    <p:extLst>
      <p:ext uri="{BB962C8B-B14F-4D97-AF65-F5344CB8AC3E}">
        <p14:creationId xmlns:p14="http://schemas.microsoft.com/office/powerpoint/2010/main" val="2484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43DA6-9311-0FEA-83F2-5C1384562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 Final Coordinate Listings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73AD12-6D1E-8691-BF97-298C055D36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32263"/>
              </p:ext>
            </p:extLst>
          </p:nvPr>
        </p:nvGraphicFramePr>
        <p:xfrm>
          <a:off x="547724" y="3462070"/>
          <a:ext cx="7835900" cy="2857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5185">
                  <a:extLst>
                    <a:ext uri="{9D8B030D-6E8A-4147-A177-3AD203B41FA5}">
                      <a16:colId xmlns:a16="http://schemas.microsoft.com/office/drawing/2014/main" val="379708101"/>
                    </a:ext>
                  </a:extLst>
                </a:gridCol>
                <a:gridCol w="903776">
                  <a:extLst>
                    <a:ext uri="{9D8B030D-6E8A-4147-A177-3AD203B41FA5}">
                      <a16:colId xmlns:a16="http://schemas.microsoft.com/office/drawing/2014/main" val="1336471996"/>
                    </a:ext>
                  </a:extLst>
                </a:gridCol>
                <a:gridCol w="558122">
                  <a:extLst>
                    <a:ext uri="{9D8B030D-6E8A-4147-A177-3AD203B41FA5}">
                      <a16:colId xmlns:a16="http://schemas.microsoft.com/office/drawing/2014/main" val="1570791203"/>
                    </a:ext>
                  </a:extLst>
                </a:gridCol>
                <a:gridCol w="1040136">
                  <a:extLst>
                    <a:ext uri="{9D8B030D-6E8A-4147-A177-3AD203B41FA5}">
                      <a16:colId xmlns:a16="http://schemas.microsoft.com/office/drawing/2014/main" val="2929935595"/>
                    </a:ext>
                  </a:extLst>
                </a:gridCol>
                <a:gridCol w="621544">
                  <a:extLst>
                    <a:ext uri="{9D8B030D-6E8A-4147-A177-3AD203B41FA5}">
                      <a16:colId xmlns:a16="http://schemas.microsoft.com/office/drawing/2014/main" val="1536149708"/>
                    </a:ext>
                  </a:extLst>
                </a:gridCol>
                <a:gridCol w="875236">
                  <a:extLst>
                    <a:ext uri="{9D8B030D-6E8A-4147-A177-3AD203B41FA5}">
                      <a16:colId xmlns:a16="http://schemas.microsoft.com/office/drawing/2014/main" val="1743694948"/>
                    </a:ext>
                  </a:extLst>
                </a:gridCol>
                <a:gridCol w="951344">
                  <a:extLst>
                    <a:ext uri="{9D8B030D-6E8A-4147-A177-3AD203B41FA5}">
                      <a16:colId xmlns:a16="http://schemas.microsoft.com/office/drawing/2014/main" val="4271351735"/>
                    </a:ext>
                  </a:extLst>
                </a:gridCol>
                <a:gridCol w="608860">
                  <a:extLst>
                    <a:ext uri="{9D8B030D-6E8A-4147-A177-3AD203B41FA5}">
                      <a16:colId xmlns:a16="http://schemas.microsoft.com/office/drawing/2014/main" val="3514593096"/>
                    </a:ext>
                  </a:extLst>
                </a:gridCol>
                <a:gridCol w="583491">
                  <a:extLst>
                    <a:ext uri="{9D8B030D-6E8A-4147-A177-3AD203B41FA5}">
                      <a16:colId xmlns:a16="http://schemas.microsoft.com/office/drawing/2014/main" val="2268145120"/>
                    </a:ext>
                  </a:extLst>
                </a:gridCol>
                <a:gridCol w="608860">
                  <a:extLst>
                    <a:ext uri="{9D8B030D-6E8A-4147-A177-3AD203B41FA5}">
                      <a16:colId xmlns:a16="http://schemas.microsoft.com/office/drawing/2014/main" val="1343352412"/>
                    </a:ext>
                  </a:extLst>
                </a:gridCol>
                <a:gridCol w="599346">
                  <a:extLst>
                    <a:ext uri="{9D8B030D-6E8A-4147-A177-3AD203B41FA5}">
                      <a16:colId xmlns:a16="http://schemas.microsoft.com/office/drawing/2014/main" val="140923196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57105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Mark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Lat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Lon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Northing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Easting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El Hgt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Ortho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Acc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39359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863f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36 56 33.74464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76 19 43.29917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1069848.931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3693394.141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-34.667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2.235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0.017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59905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asub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36 12 50.84487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81 40 54.64758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276616.963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368477.460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957.936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989.159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0.016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61019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brmr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36 51 16.85013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76 18 00.44330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3478148.975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12126504.855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-36.041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1.040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0.016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56344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gp99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36 53 11.57704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76 17 42.87287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1063687.679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3696518.622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-34.943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2.109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0.016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7134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loy2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36 45 50.43115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76 14 16.06833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1050214.002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3701963.850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-23.428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13.855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0.017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643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ls03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36 47 19.43646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75 57 34.32983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1053588.585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3726726.776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-22.004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15.915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0.020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956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ncel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36 20 28.79062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76 15 29.27394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290874.902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855730.324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-29.732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7.602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0.015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25714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ncga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36 26 12.65518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76 43 16.51660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300420.808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813921.940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-20.452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15.674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0.017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3003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ou03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36 53 11.86976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76 18 13.50352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3489753.591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12125173.099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-34.298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2.738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0.016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16850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ou18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36 53 08.99408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76 19 00.94237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1063563.156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3694587.854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-35.256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1.759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0.017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8010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vagp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37 14 55.00843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76 29 57.73094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1103453.313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3677475.386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-19.813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0.003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15.965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0.022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35058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w416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36 57 29.21105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76 15 34.14964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1071702.296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3699516.671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-33.697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3.300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0.017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3727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wlp2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36 45 59.76746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76 15 30.56739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1050457.651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3700109.841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-13.200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0.003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24.027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0.017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6204722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65041-78AB-423A-14A9-81D01E84B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FFD00-E312-9084-9689-6AA7CED84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943CA-09F0-6197-0AF8-AE85AF841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A122AC-D75C-EB09-368F-D6247146F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1025890"/>
            <a:ext cx="4465674" cy="23472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036516-7626-2DE1-7E23-960F620B7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037" y="1025890"/>
            <a:ext cx="3306726" cy="23481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018454-CB01-91F6-FF31-AF8A7A99C07A}"/>
              </a:ext>
            </a:extLst>
          </p:cNvPr>
          <p:cNvSpPr txBox="1"/>
          <p:nvPr/>
        </p:nvSpPr>
        <p:spPr>
          <a:xfrm>
            <a:off x="7976634" y="256449"/>
            <a:ext cx="9942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1st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A50632-5F70-E7A1-54A1-B4F02F46E05F}"/>
              </a:ext>
            </a:extLst>
          </p:cNvPr>
          <p:cNvSpPr txBox="1"/>
          <p:nvPr/>
        </p:nvSpPr>
        <p:spPr>
          <a:xfrm rot="21046158">
            <a:off x="2949215" y="2709339"/>
            <a:ext cx="254029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horizontal-constrained adjustment</a:t>
            </a:r>
          </a:p>
        </p:txBody>
      </p:sp>
    </p:spTree>
    <p:extLst>
      <p:ext uri="{BB962C8B-B14F-4D97-AF65-F5344CB8AC3E}">
        <p14:creationId xmlns:p14="http://schemas.microsoft.com/office/powerpoint/2010/main" val="401830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43DA6-9311-0FEA-83F2-5C1384562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 Final Coordinate Listings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65041-78AB-423A-14A9-81D01E84B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FFD00-E312-9084-9689-6AA7CED84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943CA-09F0-6197-0AF8-AE85AF841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4C2027-238F-3D03-DDE2-9C8EC7784B95}"/>
              </a:ext>
            </a:extLst>
          </p:cNvPr>
          <p:cNvSpPr txBox="1"/>
          <p:nvPr/>
        </p:nvSpPr>
        <p:spPr>
          <a:xfrm>
            <a:off x="7803798" y="256449"/>
            <a:ext cx="116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2nd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09A03F-F028-918D-5017-0CF7478BC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1025890"/>
            <a:ext cx="4465674" cy="23472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446395-776B-88A6-31B7-4A6214EFC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309" y="1025890"/>
            <a:ext cx="3305454" cy="2347224"/>
          </a:xfrm>
          <a:prstGeom prst="rect">
            <a:avLst/>
          </a:prstGeom>
        </p:spPr>
      </p:pic>
      <p:graphicFrame>
        <p:nvGraphicFramePr>
          <p:cNvPr id="16" name="Content Placeholder 12">
            <a:extLst>
              <a:ext uri="{FF2B5EF4-FFF2-40B4-BE49-F238E27FC236}">
                <a16:creationId xmlns:a16="http://schemas.microsoft.com/office/drawing/2014/main" id="{AA16A838-5FED-37E6-38F6-09F855253D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481963"/>
              </p:ext>
            </p:extLst>
          </p:nvPr>
        </p:nvGraphicFramePr>
        <p:xfrm>
          <a:off x="547724" y="3645560"/>
          <a:ext cx="7835900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5185">
                  <a:extLst>
                    <a:ext uri="{9D8B030D-6E8A-4147-A177-3AD203B41FA5}">
                      <a16:colId xmlns:a16="http://schemas.microsoft.com/office/drawing/2014/main" val="1460975349"/>
                    </a:ext>
                  </a:extLst>
                </a:gridCol>
                <a:gridCol w="903776">
                  <a:extLst>
                    <a:ext uri="{9D8B030D-6E8A-4147-A177-3AD203B41FA5}">
                      <a16:colId xmlns:a16="http://schemas.microsoft.com/office/drawing/2014/main" val="2342891887"/>
                    </a:ext>
                  </a:extLst>
                </a:gridCol>
                <a:gridCol w="558122">
                  <a:extLst>
                    <a:ext uri="{9D8B030D-6E8A-4147-A177-3AD203B41FA5}">
                      <a16:colId xmlns:a16="http://schemas.microsoft.com/office/drawing/2014/main" val="127007274"/>
                    </a:ext>
                  </a:extLst>
                </a:gridCol>
                <a:gridCol w="1040136">
                  <a:extLst>
                    <a:ext uri="{9D8B030D-6E8A-4147-A177-3AD203B41FA5}">
                      <a16:colId xmlns:a16="http://schemas.microsoft.com/office/drawing/2014/main" val="2357662078"/>
                    </a:ext>
                  </a:extLst>
                </a:gridCol>
                <a:gridCol w="621544">
                  <a:extLst>
                    <a:ext uri="{9D8B030D-6E8A-4147-A177-3AD203B41FA5}">
                      <a16:colId xmlns:a16="http://schemas.microsoft.com/office/drawing/2014/main" val="111538807"/>
                    </a:ext>
                  </a:extLst>
                </a:gridCol>
                <a:gridCol w="875236">
                  <a:extLst>
                    <a:ext uri="{9D8B030D-6E8A-4147-A177-3AD203B41FA5}">
                      <a16:colId xmlns:a16="http://schemas.microsoft.com/office/drawing/2014/main" val="871922662"/>
                    </a:ext>
                  </a:extLst>
                </a:gridCol>
                <a:gridCol w="951344">
                  <a:extLst>
                    <a:ext uri="{9D8B030D-6E8A-4147-A177-3AD203B41FA5}">
                      <a16:colId xmlns:a16="http://schemas.microsoft.com/office/drawing/2014/main" val="3188581630"/>
                    </a:ext>
                  </a:extLst>
                </a:gridCol>
                <a:gridCol w="608860">
                  <a:extLst>
                    <a:ext uri="{9D8B030D-6E8A-4147-A177-3AD203B41FA5}">
                      <a16:colId xmlns:a16="http://schemas.microsoft.com/office/drawing/2014/main" val="2386710485"/>
                    </a:ext>
                  </a:extLst>
                </a:gridCol>
                <a:gridCol w="583491">
                  <a:extLst>
                    <a:ext uri="{9D8B030D-6E8A-4147-A177-3AD203B41FA5}">
                      <a16:colId xmlns:a16="http://schemas.microsoft.com/office/drawing/2014/main" val="3059752173"/>
                    </a:ext>
                  </a:extLst>
                </a:gridCol>
                <a:gridCol w="608860">
                  <a:extLst>
                    <a:ext uri="{9D8B030D-6E8A-4147-A177-3AD203B41FA5}">
                      <a16:colId xmlns:a16="http://schemas.microsoft.com/office/drawing/2014/main" val="3679033634"/>
                    </a:ext>
                  </a:extLst>
                </a:gridCol>
                <a:gridCol w="599346">
                  <a:extLst>
                    <a:ext uri="{9D8B030D-6E8A-4147-A177-3AD203B41FA5}">
                      <a16:colId xmlns:a16="http://schemas.microsoft.com/office/drawing/2014/main" val="84145047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Mark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Lat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Northing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Easting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El Hgt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Ortho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7429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863f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36 56 33.74459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76 19 43.29911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1069848.930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3693394.143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-34.686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0.005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2.216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56011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36 12 50.84482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81 40 54.64757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276616.961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368477.460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957.917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989.140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99563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brmr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36 51 16.85008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76 18 00.44323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3478148.969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12126504.858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-36.058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1.023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0.016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998519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gp99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36 53 11.57699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76 17 42.87281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1063687.677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3696518.623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-34.961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0.005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2.091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24364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loy2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36 45 50.43110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76 14 16.06827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1050214.001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3701963.852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-23.446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13.837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97119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ls03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36 47 19.43641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75 57 34.32976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1053588.584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3726726.777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-22.023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15.896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0.020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127150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ncel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36 20 28.79057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76 15 29.27388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290874.901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855730.325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-29.750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7.584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0.015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2026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ncga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36 26 12.65513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76 43 16.51654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300420.806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813921.942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-20.470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15.656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21829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ou03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36 53 11.86972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76 18 13.50346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3489753.585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12125173.102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-34.320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0.005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2.716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08969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ou18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36 53 08.99403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76 19 00.94231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1063563.155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3694587.855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-35.275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0.005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1.740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1240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vagp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37 14 55.00839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76 29 57.73088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1103453.312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3677475.387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-19.832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15.946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0.022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63379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w416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36 57 29.21101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76 15 34.14958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1071702.294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3699516.673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-33.719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3.278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28384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wlp2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36 45 59.76741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76 15 30.56733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0.003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>
                          <a:solidFill>
                            <a:srgbClr val="FF0000"/>
                          </a:solidFill>
                          <a:effectLst/>
                        </a:rPr>
                        <a:t>1050457.650</a:t>
                      </a:r>
                      <a:endParaRPr lang="en-US" sz="1100" b="0" i="0" u="none" strike="sngStrike" baseline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3700109.843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-13.218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0.004</a:t>
                      </a:r>
                      <a:endParaRPr lang="en-US" sz="1100" b="0" i="0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24.009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068507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0208A2A-BB96-28E4-91BD-8CD4C1F8CAEF}"/>
              </a:ext>
            </a:extLst>
          </p:cNvPr>
          <p:cNvSpPr txBox="1"/>
          <p:nvPr/>
        </p:nvSpPr>
        <p:spPr>
          <a:xfrm rot="21046158">
            <a:off x="2949215" y="2709339"/>
            <a:ext cx="254029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vertical-constrained adjustment</a:t>
            </a:r>
          </a:p>
        </p:txBody>
      </p:sp>
    </p:spTree>
    <p:extLst>
      <p:ext uri="{BB962C8B-B14F-4D97-AF65-F5344CB8AC3E}">
        <p14:creationId xmlns:p14="http://schemas.microsoft.com/office/powerpoint/2010/main" val="4471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54608-C55E-92F2-51D9-C425D75F2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 Final Coordinate Listings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C6DCB-95DF-C5FB-7EA9-CE76B49D8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961F9-07EB-A3B4-CB49-A6E3E6B3B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330F8-28EA-24E6-C6BA-9B85CB2DE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86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4B2C16A-1843-F8E9-4864-FD7E25DB04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4387"/>
              </p:ext>
            </p:extLst>
          </p:nvPr>
        </p:nvGraphicFramePr>
        <p:xfrm>
          <a:off x="547724" y="3645560"/>
          <a:ext cx="7835900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5185">
                  <a:extLst>
                    <a:ext uri="{9D8B030D-6E8A-4147-A177-3AD203B41FA5}">
                      <a16:colId xmlns:a16="http://schemas.microsoft.com/office/drawing/2014/main" val="2988383607"/>
                    </a:ext>
                  </a:extLst>
                </a:gridCol>
                <a:gridCol w="903776">
                  <a:extLst>
                    <a:ext uri="{9D8B030D-6E8A-4147-A177-3AD203B41FA5}">
                      <a16:colId xmlns:a16="http://schemas.microsoft.com/office/drawing/2014/main" val="633740744"/>
                    </a:ext>
                  </a:extLst>
                </a:gridCol>
                <a:gridCol w="558122">
                  <a:extLst>
                    <a:ext uri="{9D8B030D-6E8A-4147-A177-3AD203B41FA5}">
                      <a16:colId xmlns:a16="http://schemas.microsoft.com/office/drawing/2014/main" val="4222705055"/>
                    </a:ext>
                  </a:extLst>
                </a:gridCol>
                <a:gridCol w="1040136">
                  <a:extLst>
                    <a:ext uri="{9D8B030D-6E8A-4147-A177-3AD203B41FA5}">
                      <a16:colId xmlns:a16="http://schemas.microsoft.com/office/drawing/2014/main" val="2973429007"/>
                    </a:ext>
                  </a:extLst>
                </a:gridCol>
                <a:gridCol w="621544">
                  <a:extLst>
                    <a:ext uri="{9D8B030D-6E8A-4147-A177-3AD203B41FA5}">
                      <a16:colId xmlns:a16="http://schemas.microsoft.com/office/drawing/2014/main" val="205628779"/>
                    </a:ext>
                  </a:extLst>
                </a:gridCol>
                <a:gridCol w="875236">
                  <a:extLst>
                    <a:ext uri="{9D8B030D-6E8A-4147-A177-3AD203B41FA5}">
                      <a16:colId xmlns:a16="http://schemas.microsoft.com/office/drawing/2014/main" val="2978741980"/>
                    </a:ext>
                  </a:extLst>
                </a:gridCol>
                <a:gridCol w="951344">
                  <a:extLst>
                    <a:ext uri="{9D8B030D-6E8A-4147-A177-3AD203B41FA5}">
                      <a16:colId xmlns:a16="http://schemas.microsoft.com/office/drawing/2014/main" val="1792222194"/>
                    </a:ext>
                  </a:extLst>
                </a:gridCol>
                <a:gridCol w="608860">
                  <a:extLst>
                    <a:ext uri="{9D8B030D-6E8A-4147-A177-3AD203B41FA5}">
                      <a16:colId xmlns:a16="http://schemas.microsoft.com/office/drawing/2014/main" val="1817808911"/>
                    </a:ext>
                  </a:extLst>
                </a:gridCol>
                <a:gridCol w="583491">
                  <a:extLst>
                    <a:ext uri="{9D8B030D-6E8A-4147-A177-3AD203B41FA5}">
                      <a16:colId xmlns:a16="http://schemas.microsoft.com/office/drawing/2014/main" val="4142563015"/>
                    </a:ext>
                  </a:extLst>
                </a:gridCol>
                <a:gridCol w="608860">
                  <a:extLst>
                    <a:ext uri="{9D8B030D-6E8A-4147-A177-3AD203B41FA5}">
                      <a16:colId xmlns:a16="http://schemas.microsoft.com/office/drawing/2014/main" val="903344138"/>
                    </a:ext>
                  </a:extLst>
                </a:gridCol>
                <a:gridCol w="599346">
                  <a:extLst>
                    <a:ext uri="{9D8B030D-6E8A-4147-A177-3AD203B41FA5}">
                      <a16:colId xmlns:a16="http://schemas.microsoft.com/office/drawing/2014/main" val="41229983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Mark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Lat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Northing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Easting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El Hgt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Ortho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93085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863f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36 56 33.74464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76 19 43.29917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1069848.931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3693394.141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-34.667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2.216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16671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effectLst/>
                        </a:rPr>
                        <a:t>asub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36 12 50.84487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81 40 54.64758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276616.963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368477.460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957.936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989.140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33602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effectLst/>
                        </a:rPr>
                        <a:t>brmr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36 51 16.85013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76 18 00.44330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3478148.975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12126504.855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-36.041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1.023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3745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gp99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36 53 11.57704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76 17 42.87287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1063687.679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3696518.622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-34.943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2.091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28236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loy2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36 45 50.43115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76 14 16.06833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1050214.002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3701963.850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-23.428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13.837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31309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ls03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36 47 19.43646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75 57 34.32983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1053588.585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3726726.776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-22.004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15.896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0.020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56070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effectLst/>
                        </a:rPr>
                        <a:t>ncel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36 20 28.79062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76 15 29.27394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290874.902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855730.324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-29.732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7.584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59901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ncga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36 26 12.65518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76 43 16.51660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300420.808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813921.940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-20.452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15.656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23727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ou03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36 53 11.86976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76 18 13.50352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3489753.591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12125173.099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-34.298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2.716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10511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ou18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36 53 08.99408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76 19 00.94237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1063563.156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3694587.854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-35.256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1.740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40526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effectLst/>
                        </a:rPr>
                        <a:t>vagp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37 14 55.00843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76 29 57.73094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1103453.313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3677475.386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-19.813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15.946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0.022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62687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w416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36 57 29.21105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76 15 34.14964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0.002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1071702.296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3699516.671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-33.697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0.004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3.278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67592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wlp2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36 45 59.76746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76 15 30.56739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1050457.651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3700109.841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B050"/>
                          </a:solidFill>
                          <a:effectLst/>
                        </a:rPr>
                        <a:t>-13.200</a:t>
                      </a:r>
                      <a:endParaRPr lang="en-US" sz="11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0.003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24.009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0.017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537136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1CC97B6-B713-9213-FE97-6902E3616E3E}"/>
              </a:ext>
            </a:extLst>
          </p:cNvPr>
          <p:cNvSpPr txBox="1"/>
          <p:nvPr/>
        </p:nvSpPr>
        <p:spPr>
          <a:xfrm>
            <a:off x="547724" y="1257171"/>
            <a:ext cx="78359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Combine the results</a:t>
            </a:r>
          </a:p>
          <a:p>
            <a:r>
              <a:rPr lang="en-US" sz="2800" dirty="0"/>
              <a:t>Verify, Then Trust</a:t>
            </a:r>
          </a:p>
          <a:p>
            <a:r>
              <a:rPr lang="en-US" sz="2800" i="1" dirty="0"/>
              <a:t>Compare to the .TXT files</a:t>
            </a:r>
          </a:p>
          <a:p>
            <a:r>
              <a:rPr lang="en-US" sz="2400" i="1" dirty="0"/>
              <a:t>(I did, checked out!)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594E38-15D1-F0EC-8DB8-DFB437165FF2}"/>
              </a:ext>
            </a:extLst>
          </p:cNvPr>
          <p:cNvSpPr txBox="1"/>
          <p:nvPr/>
        </p:nvSpPr>
        <p:spPr>
          <a:xfrm>
            <a:off x="7799424" y="256449"/>
            <a:ext cx="116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3rd</a:t>
            </a:r>
          </a:p>
        </p:txBody>
      </p:sp>
    </p:spTree>
    <p:extLst>
      <p:ext uri="{BB962C8B-B14F-4D97-AF65-F5344CB8AC3E}">
        <p14:creationId xmlns:p14="http://schemas.microsoft.com/office/powerpoint/2010/main" val="385819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6E247-8F88-00B6-DFDC-EBC8BDFE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 (for submission)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CC71C6-2132-EBA6-44B5-3F2D2CEA9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OPUS PROJECTS automatically creates a series of files that are intended for internal use at NGS.</a:t>
            </a:r>
          </a:p>
          <a:p>
            <a:pPr lvl="1"/>
            <a:r>
              <a:rPr lang="en-US" dirty="0"/>
              <a:t>These can be viewed in SHOW FILE under “network-final (for submission)”.</a:t>
            </a:r>
          </a:p>
          <a:p>
            <a:pPr lvl="2"/>
            <a:r>
              <a:rPr lang="en-US" dirty="0"/>
              <a:t>Look at CHKOBS</a:t>
            </a:r>
          </a:p>
          <a:p>
            <a:pPr lvl="2"/>
            <a:r>
              <a:rPr lang="en-US" dirty="0"/>
              <a:t>Look at OBSCHK (short)</a:t>
            </a:r>
          </a:p>
          <a:p>
            <a:pPr lvl="2"/>
            <a:r>
              <a:rPr lang="en-US" dirty="0"/>
              <a:t>Look at OBSDES</a:t>
            </a:r>
          </a:p>
          <a:p>
            <a:r>
              <a:rPr lang="en-US" dirty="0"/>
              <a:t>The various “errors” may need to be corrected or at least discussed in the Project Report.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58EE-587B-AC00-A8DF-DE7AA4A95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FC432-8F51-0F07-7F1B-323DD1E46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F33AC-DDEE-FE44-BEED-E2E3C8EF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9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8153E43-3111-F4DF-2D62-6E6583043A01}"/>
              </a:ext>
            </a:extLst>
          </p:cNvPr>
          <p:cNvSpPr/>
          <p:nvPr/>
        </p:nvSpPr>
        <p:spPr>
          <a:xfrm>
            <a:off x="457200" y="4807295"/>
            <a:ext cx="7594600" cy="87624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EB5CBF-691B-8926-E8F5-AF4076C7A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 (for submission)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779DA-4019-D9B8-C5BF-D0DF6CB05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66393-B13D-B8F5-5BF5-92D952CD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C8899-6391-3742-12B5-D4A03C3E1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124EDB-527C-8610-7D99-505C06C8CBD2}"/>
              </a:ext>
            </a:extLst>
          </p:cNvPr>
          <p:cNvSpPr txBox="1"/>
          <p:nvPr/>
        </p:nvSpPr>
        <p:spPr>
          <a:xfrm>
            <a:off x="6219824" y="990074"/>
            <a:ext cx="2924176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 (for submission).</a:t>
            </a:r>
            <a:r>
              <a:rPr lang="en-US" sz="1200" dirty="0" err="1"/>
              <a:t>chkobs</a:t>
            </a: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9D532D-B34F-83FE-A2F8-ADF48D3A41FF}"/>
              </a:ext>
            </a:extLst>
          </p:cNvPr>
          <p:cNvSpPr txBox="1"/>
          <p:nvPr/>
        </p:nvSpPr>
        <p:spPr>
          <a:xfrm>
            <a:off x="457200" y="1232575"/>
            <a:ext cx="84963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1         2         3         4         5         6         7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1234567890123456789012345678901234567890123456789012345678901234567890123456789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494 CC 27-80 NON-BLANK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004680*93*0001.7340001.576 Trimble RTK                                          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494 CC 27-80 NON-BLANK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004690*93*0000.4460000.259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494 CC 27-80 NON-BLANK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004680*93*0001.7340001.576 Trimble RTK                                          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494 CC 27-80 NON-BLANK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004690*93*0000.4460000.259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Summary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program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chkobs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of records in input file =    470,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of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errors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found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      4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0E7053-0C97-0895-10B4-CD24A4B3D9DD}"/>
              </a:ext>
            </a:extLst>
          </p:cNvPr>
          <p:cNvSpPr txBox="1"/>
          <p:nvPr/>
        </p:nvSpPr>
        <p:spPr>
          <a:xfrm rot="21392646">
            <a:off x="4303057" y="4922251"/>
            <a:ext cx="3833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These lines can be found at the bottom the B-File.</a:t>
            </a:r>
          </a:p>
          <a:p>
            <a:r>
              <a:rPr lang="en-US" sz="1200" i="1" dirty="0">
                <a:solidFill>
                  <a:srgbClr val="00B050"/>
                </a:solidFill>
              </a:rPr>
              <a:t>Error flagging is due to underlying CHKOBS coding.</a:t>
            </a:r>
          </a:p>
          <a:p>
            <a:r>
              <a:rPr lang="en-US" sz="1200" i="1" dirty="0">
                <a:solidFill>
                  <a:srgbClr val="00B050"/>
                </a:solidFill>
              </a:rPr>
              <a:t>No action needed.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B26DBA-5F7F-3FC7-A175-C143B0F2DB6F}"/>
              </a:ext>
            </a:extLst>
          </p:cNvPr>
          <p:cNvSpPr/>
          <p:nvPr/>
        </p:nvSpPr>
        <p:spPr>
          <a:xfrm>
            <a:off x="593264" y="2095500"/>
            <a:ext cx="878666" cy="1905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5A7EEA-23BB-55B9-5C59-B60204D027E2}"/>
              </a:ext>
            </a:extLst>
          </p:cNvPr>
          <p:cNvSpPr/>
          <p:nvPr/>
        </p:nvSpPr>
        <p:spPr>
          <a:xfrm>
            <a:off x="593264" y="2611735"/>
            <a:ext cx="878666" cy="1905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E20CE82-429C-8459-C012-D879E898E03F}"/>
              </a:ext>
            </a:extLst>
          </p:cNvPr>
          <p:cNvSpPr/>
          <p:nvPr/>
        </p:nvSpPr>
        <p:spPr>
          <a:xfrm>
            <a:off x="593264" y="3099760"/>
            <a:ext cx="878666" cy="1905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657388-E5B3-EBAC-0F83-AE09617B3281}"/>
              </a:ext>
            </a:extLst>
          </p:cNvPr>
          <p:cNvSpPr/>
          <p:nvPr/>
        </p:nvSpPr>
        <p:spPr>
          <a:xfrm>
            <a:off x="593264" y="3615995"/>
            <a:ext cx="878666" cy="1905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AE02C0-C23E-E5A1-33BD-0F479F4808F1}"/>
              </a:ext>
            </a:extLst>
          </p:cNvPr>
          <p:cNvSpPr txBox="1"/>
          <p:nvPr/>
        </p:nvSpPr>
        <p:spPr>
          <a:xfrm>
            <a:off x="457200" y="5036693"/>
            <a:ext cx="84963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004680*93*   1.734   1.576 Trimble RTK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004690*93*   0.446   0.259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OPUSProjects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004700*AA* 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88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4E907-0CBA-FB89-3EAD-A0014F9CC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 (for submission)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89343-5482-8FC6-D55B-DC97F03A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BDAF0-E659-622C-CE18-3BB6C2ED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BC3BE-44BC-20C3-BAE0-159BD4427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89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52F731-CEC3-532D-38BD-2FAB6CCF7BB3}"/>
              </a:ext>
            </a:extLst>
          </p:cNvPr>
          <p:cNvSpPr txBox="1"/>
          <p:nvPr/>
        </p:nvSpPr>
        <p:spPr>
          <a:xfrm>
            <a:off x="5905500" y="990074"/>
            <a:ext cx="3238500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 (for submission).</a:t>
            </a:r>
            <a:r>
              <a:rPr lang="en-US" sz="1200" dirty="0" err="1"/>
              <a:t>obschk</a:t>
            </a:r>
            <a:r>
              <a:rPr lang="en-US" sz="1200" dirty="0"/>
              <a:t>  (short)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8FDB2B-C921-2D92-3B8E-49210BA8EA26}"/>
              </a:ext>
            </a:extLst>
          </p:cNvPr>
          <p:cNvSpPr txBox="1"/>
          <p:nvPr/>
        </p:nvSpPr>
        <p:spPr>
          <a:xfrm>
            <a:off x="457200" y="1232575"/>
            <a:ext cx="84963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NGS program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obschk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Version 3.9     Date(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/mm/dd): 2022/11/28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BLUE BOOK B-FILE -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Results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/network-final-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final.bfile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BLUE BOOK G-FILE -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Results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/network-final-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final.gfile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SHORT (W/O 70I - 73I REC) OUTPUT FILE -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obschk_short.sum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LONG (W 70I - 73I REC) OUTPUT FILE -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obschk_long.sum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** (1) BLUE BOOK OBSERVATION FILE DATA CHECK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27 RECORD HI CC 56-60 IS ZERO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001150*27*00142102170000                                0000                    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27 RECORD HI CC 56-60 IS ZERO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001730*27*00142102230000                                0000                    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27 RECORD HI CC 56-60 IS ZERO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002070*27*00142102240000                                0000                    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27 RECORD HI CC 56-60 IS ZERO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002410*27*00142103040000                                0000                    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FF927D-6D5C-3566-5B87-8A28B5E0D11A}"/>
              </a:ext>
            </a:extLst>
          </p:cNvPr>
          <p:cNvSpPr/>
          <p:nvPr/>
        </p:nvSpPr>
        <p:spPr>
          <a:xfrm>
            <a:off x="495300" y="2760980"/>
            <a:ext cx="878666" cy="1905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BA560-6AEE-9813-4D7E-330F04C2F96A}"/>
              </a:ext>
            </a:extLst>
          </p:cNvPr>
          <p:cNvSpPr/>
          <p:nvPr/>
        </p:nvSpPr>
        <p:spPr>
          <a:xfrm>
            <a:off x="495300" y="3277215"/>
            <a:ext cx="878666" cy="1905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D385B6-723F-E140-B1AA-241E50C29AB2}"/>
              </a:ext>
            </a:extLst>
          </p:cNvPr>
          <p:cNvSpPr/>
          <p:nvPr/>
        </p:nvSpPr>
        <p:spPr>
          <a:xfrm>
            <a:off x="495300" y="3765240"/>
            <a:ext cx="878666" cy="1905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90F592-11C5-7B4D-5FB8-471765F25DFE}"/>
              </a:ext>
            </a:extLst>
          </p:cNvPr>
          <p:cNvSpPr/>
          <p:nvPr/>
        </p:nvSpPr>
        <p:spPr>
          <a:xfrm>
            <a:off x="495300" y="4281475"/>
            <a:ext cx="878666" cy="1905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57030E-4D21-CF38-23C7-6AFBCF260A98}"/>
              </a:ext>
            </a:extLst>
          </p:cNvPr>
          <p:cNvSpPr/>
          <p:nvPr/>
        </p:nvSpPr>
        <p:spPr>
          <a:xfrm>
            <a:off x="457200" y="4690794"/>
            <a:ext cx="8496300" cy="1710006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4B1BC5-81BC-E888-C199-F5A39BB019BD}"/>
              </a:ext>
            </a:extLst>
          </p:cNvPr>
          <p:cNvSpPr txBox="1"/>
          <p:nvPr/>
        </p:nvSpPr>
        <p:spPr>
          <a:xfrm rot="21392646">
            <a:off x="5815945" y="4745305"/>
            <a:ext cx="30005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These lines can be found in the B-File.</a:t>
            </a:r>
          </a:p>
          <a:p>
            <a:r>
              <a:rPr lang="en-US" sz="1200" i="1" dirty="0">
                <a:solidFill>
                  <a:srgbClr val="00B050"/>
                </a:solidFill>
              </a:rPr>
              <a:t>Error flagging is due to underlying OBSCHK coding.</a:t>
            </a:r>
          </a:p>
          <a:p>
            <a:r>
              <a:rPr lang="en-US" sz="1200" i="1" dirty="0">
                <a:solidFill>
                  <a:srgbClr val="00B050"/>
                </a:solidFill>
              </a:rPr>
              <a:t>Alerts user to potential ARP heights of ZERO. Most of the time, the CORS ARP is ZERO. </a:t>
            </a:r>
          </a:p>
          <a:p>
            <a:r>
              <a:rPr lang="en-US" sz="1200" i="1" dirty="0">
                <a:solidFill>
                  <a:srgbClr val="00B050"/>
                </a:solidFill>
              </a:rPr>
              <a:t>No action needed if you are sure of your ARP heights.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8EA8D6-5F6E-7802-AAFD-7FF363656501}"/>
              </a:ext>
            </a:extLst>
          </p:cNvPr>
          <p:cNvSpPr txBox="1"/>
          <p:nvPr/>
        </p:nvSpPr>
        <p:spPr>
          <a:xfrm>
            <a:off x="495300" y="4884371"/>
            <a:ext cx="7073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001130*25*0014R0481AWLP2DZ 007  012                                             </a:t>
            </a:r>
          </a:p>
          <a:p>
            <a:r>
              <a:rPr lang="pt-B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001140*26*BB 0481A -&gt; OP 2021-048-A                                             </a:t>
            </a:r>
          </a:p>
          <a:p>
            <a:r>
              <a:rPr lang="pt-B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001150*27*00142102170000                                0000                    </a:t>
            </a:r>
          </a:p>
          <a:p>
            <a:r>
              <a:rPr lang="pt-B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001160*27*00142102172359                                0000 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0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83039-4AAD-9E4D-EA3C-34F3A978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Datasheets for the Selected Marks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853504-A4CF-AB37-2AA7-6752A0FEF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2023-10-16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F06F8C-6CEF-BCBD-87C8-8DB188C9B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Step 4 : Network Adjustment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5C1AF1-E147-C637-4C8E-9F95D82A9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408B63-C6D3-9238-B0A4-2BC3C0ECF06C}"/>
              </a:ext>
            </a:extLst>
          </p:cNvPr>
          <p:cNvSpPr txBox="1"/>
          <p:nvPr/>
        </p:nvSpPr>
        <p:spPr>
          <a:xfrm>
            <a:off x="599354" y="1766591"/>
            <a:ext cx="1849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W416 (FX0049)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37C8F3-563C-D3F9-5431-93CE11001BAB}"/>
              </a:ext>
            </a:extLst>
          </p:cNvPr>
          <p:cNvSpPr txBox="1"/>
          <p:nvPr/>
        </p:nvSpPr>
        <p:spPr>
          <a:xfrm>
            <a:off x="599356" y="2074367"/>
            <a:ext cx="651606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***********************************************************************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DESIGNATION -  W 416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PID         -  FX0049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STATE/COUNTY-  VA/C OF NORFOLK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COUNTRY     -  US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USGS QUAD   -  NORFOLK NORTH (2019)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                       *CURRENT SURVEY CONTROL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FX0049* NAD 83(1986) POSITION- 36 57 29.21   (N) 076 15 34.15   (W)   HD_HELD1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FX0049* NAVD 88 ORTHO HEIGHT -     3.273 (meters)       10.74  (feet) ADJUSTED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______________________________________________________________________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GEOID HEIGHT    -        -36.997 (meters)                     GEOID18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DYNAMIC HEIGHT  -          3.270 (meters)       10.73  (feet) COMP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MODELED GRAVITY -    979,869.4  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mgal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            NAVD 88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OBS GRAVITY     -    979,874.0  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mgal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            GRAV_OBS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FX0049  VERT ORDER      -  FIRST     CLASS 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850074-90A6-591B-0E85-C92FE83095F2}"/>
              </a:ext>
            </a:extLst>
          </p:cNvPr>
          <p:cNvSpPr/>
          <p:nvPr/>
        </p:nvSpPr>
        <p:spPr>
          <a:xfrm>
            <a:off x="1174377" y="4042347"/>
            <a:ext cx="2330823" cy="1791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DB99A9-DBE7-7C5D-41EE-74A247926D4F}"/>
              </a:ext>
            </a:extLst>
          </p:cNvPr>
          <p:cNvSpPr txBox="1"/>
          <p:nvPr/>
        </p:nvSpPr>
        <p:spPr>
          <a:xfrm>
            <a:off x="5468429" y="2646789"/>
            <a:ext cx="172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Constraint Possible</a:t>
            </a:r>
          </a:p>
          <a:p>
            <a:endParaRPr lang="en-US" sz="1200" dirty="0"/>
          </a:p>
          <a:p>
            <a:r>
              <a:rPr lang="en-US" sz="1200" dirty="0"/>
              <a:t>HOR: No</a:t>
            </a:r>
          </a:p>
          <a:p>
            <a:r>
              <a:rPr lang="en-US" sz="1200" dirty="0"/>
              <a:t>VERT: Yes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5AA4D5-3ECE-B8B4-90E1-E39189B7F324}"/>
              </a:ext>
            </a:extLst>
          </p:cNvPr>
          <p:cNvSpPr/>
          <p:nvPr/>
        </p:nvSpPr>
        <p:spPr>
          <a:xfrm>
            <a:off x="1171335" y="3069432"/>
            <a:ext cx="4327392" cy="1452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00C5EC-052F-B589-3E44-FE37D279F039}"/>
              </a:ext>
            </a:extLst>
          </p:cNvPr>
          <p:cNvSpPr/>
          <p:nvPr/>
        </p:nvSpPr>
        <p:spPr>
          <a:xfrm>
            <a:off x="1171336" y="3214688"/>
            <a:ext cx="4327391" cy="119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0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4E907-0CBA-FB89-3EAD-A0014F9CC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 (for submission)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89343-5482-8FC6-D55B-DC97F03A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BDAF0-E659-622C-CE18-3BB6C2ED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BC3BE-44BC-20C3-BAE0-159BD4427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670B5E-2AD6-EF8A-2C02-E576D1B29377}"/>
              </a:ext>
            </a:extLst>
          </p:cNvPr>
          <p:cNvSpPr txBox="1"/>
          <p:nvPr/>
        </p:nvSpPr>
        <p:spPr>
          <a:xfrm>
            <a:off x="5905500" y="990074"/>
            <a:ext cx="3238500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 (for submission).</a:t>
            </a:r>
            <a:r>
              <a:rPr lang="en-US" sz="1200" dirty="0" err="1"/>
              <a:t>obsdes</a:t>
            </a: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B10818-0E95-F62C-D122-34B46D22D746}"/>
              </a:ext>
            </a:extLst>
          </p:cNvPr>
          <p:cNvSpPr txBox="1"/>
          <p:nvPr/>
        </p:nvSpPr>
        <p:spPr>
          <a:xfrm>
            <a:off x="457200" y="1232575"/>
            <a:ext cx="84963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PROGRAM OBSDES   V 2.7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Bfile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(4-digit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ssn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         -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bfile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Description file (D-file format)       -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dfile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Obsdes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output file                      -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obsdes.sum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------------------------------------------------------------------------------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@0001DG9069GBREADMAKER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LOYOLA 2 COOP CORS ARP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CC 13-62 STATION NAME UNMATCHED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@0002FX0049GW 416    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CC 2-5 SSN UNMATCHED WITH BFILE 80 SSNS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@0003      GGPS099   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LOYOLA LS03 CORS ARP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CC 13-62 STATION NAME UNMATCHED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@0004AJ4598GODU 3    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GATESVILLE CORS ARP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CC 13-62 STATION NAME UNMATCHED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@0004AJ4598GODU 3                                              ... VA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NC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CC 206-207 STATE CODE UNMATCHED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@0005      GODU 18                                                        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VA GLOUCESTER PT CORS ARP    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CC 13-62 STATION NAME UNMATCHED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886B01-7B94-4F0C-D201-C15097E9DEA2}"/>
              </a:ext>
            </a:extLst>
          </p:cNvPr>
          <p:cNvSpPr txBox="1"/>
          <p:nvPr/>
        </p:nvSpPr>
        <p:spPr>
          <a:xfrm rot="21392646">
            <a:off x="4401241" y="2639899"/>
            <a:ext cx="4242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These errors are all caused by a mismatch between the UPLOADED.DSC file and the CONSOLIDATED SERFIL.</a:t>
            </a:r>
          </a:p>
          <a:p>
            <a:endParaRPr lang="en-US" sz="1200" dirty="0">
              <a:solidFill>
                <a:srgbClr val="00B050"/>
              </a:solidFill>
            </a:endParaRPr>
          </a:p>
          <a:p>
            <a:r>
              <a:rPr lang="en-US" sz="1200" dirty="0">
                <a:solidFill>
                  <a:srgbClr val="00B050"/>
                </a:solidFill>
              </a:rPr>
              <a:t>See next slide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3A9EB7-FECF-A3C2-7945-E079DE72B4DC}"/>
              </a:ext>
            </a:extLst>
          </p:cNvPr>
          <p:cNvSpPr/>
          <p:nvPr/>
        </p:nvSpPr>
        <p:spPr>
          <a:xfrm>
            <a:off x="457200" y="2125980"/>
            <a:ext cx="3517900" cy="51562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EE355F-1C2C-B70B-19CB-7EF668D6F247}"/>
              </a:ext>
            </a:extLst>
          </p:cNvPr>
          <p:cNvSpPr/>
          <p:nvPr/>
        </p:nvSpPr>
        <p:spPr>
          <a:xfrm>
            <a:off x="457200" y="2776895"/>
            <a:ext cx="3517900" cy="41080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F2CC09-6316-4418-4517-027CE263FD04}"/>
              </a:ext>
            </a:extLst>
          </p:cNvPr>
          <p:cNvSpPr/>
          <p:nvPr/>
        </p:nvSpPr>
        <p:spPr>
          <a:xfrm>
            <a:off x="457200" y="3273980"/>
            <a:ext cx="3517900" cy="54872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A42EFB-C21A-1710-81B0-7784D91EA116}"/>
              </a:ext>
            </a:extLst>
          </p:cNvPr>
          <p:cNvSpPr/>
          <p:nvPr/>
        </p:nvSpPr>
        <p:spPr>
          <a:xfrm>
            <a:off x="457200" y="3908980"/>
            <a:ext cx="6096000" cy="124722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91CA2E-7C0F-7A0D-3397-3A50389ED6CF}"/>
              </a:ext>
            </a:extLst>
          </p:cNvPr>
          <p:cNvSpPr/>
          <p:nvPr/>
        </p:nvSpPr>
        <p:spPr>
          <a:xfrm>
            <a:off x="457200" y="5242480"/>
            <a:ext cx="3517900" cy="62492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2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4E907-0CBA-FB89-3EAD-A0014F9CC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network-final (for submission)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89343-5482-8FC6-D55B-DC97F03A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BDAF0-E659-622C-CE18-3BB6C2ED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BC3BE-44BC-20C3-BAE0-159BD4427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670B5E-2AD6-EF8A-2C02-E576D1B29377}"/>
              </a:ext>
            </a:extLst>
          </p:cNvPr>
          <p:cNvSpPr txBox="1"/>
          <p:nvPr/>
        </p:nvSpPr>
        <p:spPr>
          <a:xfrm>
            <a:off x="5905500" y="990074"/>
            <a:ext cx="3238500" cy="276999"/>
          </a:xfrm>
          <a:prstGeom prst="rect">
            <a:avLst/>
          </a:prstGeom>
          <a:solidFill>
            <a:srgbClr val="FF0000">
              <a:alpha val="10000"/>
            </a:srgb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network-final (for submission).</a:t>
            </a:r>
            <a:r>
              <a:rPr lang="en-US" sz="1200" dirty="0" err="1"/>
              <a:t>obsdes</a:t>
            </a: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CADB6C-F524-6DF6-7FC7-F36EE5BC99C9}"/>
              </a:ext>
            </a:extLst>
          </p:cNvPr>
          <p:cNvSpPr txBox="1"/>
          <p:nvPr/>
        </p:nvSpPr>
        <p:spPr>
          <a:xfrm>
            <a:off x="457200" y="1796998"/>
            <a:ext cx="1905000" cy="2800767"/>
          </a:xfrm>
          <a:prstGeom prst="rect">
            <a:avLst/>
          </a:prstGeom>
          <a:noFill/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CONSLIDATED SERFIL</a:t>
            </a:r>
          </a:p>
          <a:p>
            <a:endParaRPr lang="en-US" sz="1100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LOY2   0001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LOYX   0002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LS03   0003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NCGA   0004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VAGP   0005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NCEL   0006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ASUB   0007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863F   0008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BRMR   0009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GP99   0010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OU03   0011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OU18   0012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W416   0013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WLP2   0014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7F5001-678D-54C8-AE8B-5EC4D266E3D5}"/>
              </a:ext>
            </a:extLst>
          </p:cNvPr>
          <p:cNvSpPr txBox="1"/>
          <p:nvPr/>
        </p:nvSpPr>
        <p:spPr>
          <a:xfrm>
            <a:off x="2895600" y="1796998"/>
            <a:ext cx="2349500" cy="1954381"/>
          </a:xfrm>
          <a:prstGeom prst="rect">
            <a:avLst/>
          </a:prstGeom>
          <a:noFill/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UPLOADED.DSC</a:t>
            </a:r>
          </a:p>
          <a:p>
            <a:endParaRPr lang="en-US" sz="1100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@0001DG9069GBREADMAKER                      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@0002FX0049GW 416                           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@0003      GGPS099                          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@0004AJ4598GODU 3                           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@0005      GODU 18                          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@0006      SWLP2                            </a:t>
            </a:r>
          </a:p>
          <a:p>
            <a:r>
              <a:rPr lang="en-US" sz="11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@0007      S863 8610 F                      </a:t>
            </a:r>
          </a:p>
          <a:p>
            <a:endParaRPr lang="en-US" sz="1100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100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846816-8C6E-69A9-43CE-D377142EF853}"/>
              </a:ext>
            </a:extLst>
          </p:cNvPr>
          <p:cNvSpPr txBox="1"/>
          <p:nvPr/>
        </p:nvSpPr>
        <p:spPr>
          <a:xfrm rot="21392646">
            <a:off x="2639320" y="4166436"/>
            <a:ext cx="68310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The user could have avoided these errors by: </a:t>
            </a:r>
          </a:p>
          <a:p>
            <a:r>
              <a:rPr lang="en-US" sz="1400" dirty="0">
                <a:solidFill>
                  <a:srgbClr val="00B050"/>
                </a:solidFill>
              </a:rPr>
              <a:t>1) Submitting all of the OPUS STATIC files.</a:t>
            </a:r>
          </a:p>
          <a:p>
            <a:r>
              <a:rPr lang="en-US" sz="1400" dirty="0">
                <a:solidFill>
                  <a:srgbClr val="00B050"/>
                </a:solidFill>
              </a:rPr>
              <a:t>2) Process the first session. Obtain the SERFIL</a:t>
            </a:r>
          </a:p>
          <a:p>
            <a:r>
              <a:rPr lang="en-US" sz="1400" dirty="0">
                <a:solidFill>
                  <a:srgbClr val="00B050"/>
                </a:solidFill>
              </a:rPr>
              <a:t>3) Editing the </a:t>
            </a:r>
            <a:r>
              <a:rPr lang="en-US" sz="1400" dirty="0" err="1">
                <a:solidFill>
                  <a:srgbClr val="00B050"/>
                </a:solidFill>
              </a:rPr>
              <a:t>WinDesc</a:t>
            </a:r>
            <a:r>
              <a:rPr lang="en-US" sz="1400" dirty="0">
                <a:solidFill>
                  <a:srgbClr val="00B050"/>
                </a:solidFill>
              </a:rPr>
              <a:t> to agree with the SERFIL</a:t>
            </a:r>
          </a:p>
          <a:p>
            <a:r>
              <a:rPr lang="en-US" sz="1400" dirty="0">
                <a:solidFill>
                  <a:srgbClr val="00B050"/>
                </a:solidFill>
              </a:rPr>
              <a:t>4) Uploading the edited </a:t>
            </a:r>
            <a:r>
              <a:rPr lang="en-US" sz="1400" dirty="0" err="1">
                <a:solidFill>
                  <a:srgbClr val="00B050"/>
                </a:solidFill>
              </a:rPr>
              <a:t>WinDesc</a:t>
            </a:r>
            <a:r>
              <a:rPr lang="en-US" sz="1400" dirty="0">
                <a:solidFill>
                  <a:srgbClr val="00B050"/>
                </a:solidFill>
              </a:rPr>
              <a:t> files.</a:t>
            </a:r>
          </a:p>
          <a:p>
            <a:r>
              <a:rPr lang="en-US" sz="1400" dirty="0">
                <a:solidFill>
                  <a:srgbClr val="00B050"/>
                </a:solidFill>
              </a:rPr>
              <a:t>5) Then re-process the first Session, the remaining Sessions, and Adjustments.</a:t>
            </a:r>
          </a:p>
          <a:p>
            <a:endParaRPr lang="en-US" sz="1400" dirty="0">
              <a:solidFill>
                <a:srgbClr val="00B050"/>
              </a:solidFill>
            </a:endParaRPr>
          </a:p>
          <a:p>
            <a:r>
              <a:rPr lang="en-US" sz="1400" dirty="0">
                <a:solidFill>
                  <a:srgbClr val="00B050"/>
                </a:solidFill>
              </a:rPr>
              <a:t>Consult USER MANUAL and possibly discuss with NGS acceptance personnel.</a:t>
            </a:r>
          </a:p>
        </p:txBody>
      </p:sp>
    </p:spTree>
    <p:extLst>
      <p:ext uri="{BB962C8B-B14F-4D97-AF65-F5344CB8AC3E}">
        <p14:creationId xmlns:p14="http://schemas.microsoft.com/office/powerpoint/2010/main" val="421132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F118E-0F81-EFEC-7528-4EB1DF2E6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Adjustments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0D3B5-AF7B-0EDD-379E-CDA893E03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Click on EXPORT ADJUSTMENTS button.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04CBC-C121-A3E9-0726-AAC4287CF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98E93-C3F3-8FB2-4FEB-E06885D3E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CBB7E-35CF-0E59-FEF8-632FFF992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2ABE23-5BE8-8D4D-A03A-CD64D68A3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795" y="760777"/>
            <a:ext cx="1247619" cy="5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0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4E907-0CBA-FB89-3EAD-A0014F9CC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Adjustments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3180C-EBCC-E77D-C177-1502A1A5E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You can choose to export one or more adjustments. Move the selections from the left to the right pane. Choose an export format.</a:t>
            </a:r>
          </a:p>
          <a:p>
            <a:r>
              <a:rPr lang="en-US" sz="2000" dirty="0"/>
              <a:t>A .zip file will be created and sent to your “downloads” folder.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89343-5482-8FC6-D55B-DC97F03A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BDAF0-E659-622C-CE18-3BB6C2ED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BC3BE-44BC-20C3-BAE0-159BD4427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D074D6-81BB-6737-2F8F-83F52B56D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336698"/>
            <a:ext cx="7437551" cy="396559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0059447-9FC9-FA63-9B1D-DC51C6358399}"/>
              </a:ext>
            </a:extLst>
          </p:cNvPr>
          <p:cNvSpPr/>
          <p:nvPr/>
        </p:nvSpPr>
        <p:spPr>
          <a:xfrm>
            <a:off x="4006645" y="4865800"/>
            <a:ext cx="329381" cy="302588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7914D1-FC01-683C-FB80-1271ED21E802}"/>
              </a:ext>
            </a:extLst>
          </p:cNvPr>
          <p:cNvSpPr/>
          <p:nvPr/>
        </p:nvSpPr>
        <p:spPr>
          <a:xfrm>
            <a:off x="2074606" y="3702521"/>
            <a:ext cx="516194" cy="302588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618474-C464-8792-9F9B-FA6C210EEA0E}"/>
              </a:ext>
            </a:extLst>
          </p:cNvPr>
          <p:cNvSpPr/>
          <p:nvPr/>
        </p:nvSpPr>
        <p:spPr>
          <a:xfrm>
            <a:off x="3465869" y="3048677"/>
            <a:ext cx="1430594" cy="435938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60FA19-AFBB-03A9-4428-4E858E7E0BCC}"/>
              </a:ext>
            </a:extLst>
          </p:cNvPr>
          <p:cNvSpPr/>
          <p:nvPr/>
        </p:nvSpPr>
        <p:spPr>
          <a:xfrm>
            <a:off x="4244665" y="4540518"/>
            <a:ext cx="1486209" cy="177327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1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4E907-0CBA-FB89-3EAD-A0014F9CC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Adjustments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3180C-EBCC-E77D-C177-1502A1A5E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Move the file to your project folders. </a:t>
            </a:r>
          </a:p>
          <a:p>
            <a:pPr lvl="1"/>
            <a:r>
              <a:rPr lang="en-US" sz="2000" dirty="0"/>
              <a:t>I created a folder: “OPUS PROJECTS Adjustment Exports”</a:t>
            </a:r>
          </a:p>
          <a:p>
            <a:pPr lvl="1"/>
            <a:r>
              <a:rPr lang="en-US" sz="2000" dirty="0"/>
              <a:t>I unzipped the .zip into the </a:t>
            </a:r>
            <a:r>
              <a:rPr lang="en-US" sz="2000" i="1" dirty="0"/>
              <a:t>…Baselines.CSV </a:t>
            </a:r>
            <a:r>
              <a:rPr lang="en-US" sz="2000" dirty="0"/>
              <a:t>and </a:t>
            </a:r>
            <a:r>
              <a:rPr lang="en-US" sz="2000" i="1" dirty="0"/>
              <a:t>…Marks.CSV </a:t>
            </a:r>
            <a:r>
              <a:rPr lang="en-US" sz="2000" dirty="0"/>
              <a:t>files</a:t>
            </a:r>
          </a:p>
          <a:p>
            <a:r>
              <a:rPr lang="en-US" sz="2400" dirty="0"/>
              <a:t>The Baselines file can be used to plot the baselines and their associated metadata (14 columns!)</a:t>
            </a:r>
          </a:p>
          <a:p>
            <a:r>
              <a:rPr lang="en-US" sz="2400" dirty="0"/>
              <a:t>The Marks file contains the output and metadata for the adjustment (154 columns!)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89343-5482-8FC6-D55B-DC97F03A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BDAF0-E659-622C-CE18-3BB6C2ED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BC3BE-44BC-20C3-BAE0-159BD4427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BCB9E7-7B4B-BD6C-4FF4-CD516A8CF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26817"/>
            <a:ext cx="9144000" cy="204065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01C0BDB-BE22-DA81-2A91-01DD264F6454}"/>
              </a:ext>
            </a:extLst>
          </p:cNvPr>
          <p:cNvSpPr/>
          <p:nvPr/>
        </p:nvSpPr>
        <p:spPr>
          <a:xfrm>
            <a:off x="457200" y="4757124"/>
            <a:ext cx="1900238" cy="20002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671B94-2190-EF6F-D461-93EC98498A3D}"/>
              </a:ext>
            </a:extLst>
          </p:cNvPr>
          <p:cNvSpPr/>
          <p:nvPr/>
        </p:nvSpPr>
        <p:spPr>
          <a:xfrm>
            <a:off x="4119562" y="4799986"/>
            <a:ext cx="1900238" cy="20002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CE4817-63C0-C462-02A3-A09551BA4BEE}"/>
              </a:ext>
            </a:extLst>
          </p:cNvPr>
          <p:cNvSpPr/>
          <p:nvPr/>
        </p:nvSpPr>
        <p:spPr>
          <a:xfrm>
            <a:off x="4119562" y="5000011"/>
            <a:ext cx="1900238" cy="3048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0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9B002-4E52-74BE-D524-0C0FE0E25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Adjustments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CDC62-B76D-A0CB-7733-26C344A60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0161"/>
            <a:ext cx="8229600" cy="1880482"/>
          </a:xfrm>
        </p:spPr>
        <p:txBody>
          <a:bodyPr/>
          <a:lstStyle/>
          <a:p>
            <a:r>
              <a:rPr lang="en-US" sz="2800" dirty="0"/>
              <a:t>The B-file for submission combines the</a:t>
            </a:r>
          </a:p>
          <a:p>
            <a:pPr lvl="1"/>
            <a:r>
              <a:rPr lang="en-US" sz="2400" dirty="0"/>
              <a:t>Lat/Lon and </a:t>
            </a:r>
            <a:r>
              <a:rPr lang="en-US" sz="2400" dirty="0" err="1"/>
              <a:t>EllHt</a:t>
            </a:r>
            <a:r>
              <a:rPr lang="en-US" sz="2400" dirty="0"/>
              <a:t> from the </a:t>
            </a:r>
            <a:r>
              <a:rPr lang="en-US" sz="2400" dirty="0" err="1"/>
              <a:t>HOR_Constrained</a:t>
            </a:r>
            <a:r>
              <a:rPr lang="en-US" sz="2400" dirty="0"/>
              <a:t> Adjustment</a:t>
            </a:r>
          </a:p>
          <a:p>
            <a:pPr lvl="1"/>
            <a:r>
              <a:rPr lang="en-US" sz="2400" dirty="0"/>
              <a:t>Ortho Height from the VERT-Constrained Adjustment</a:t>
            </a:r>
          </a:p>
          <a:p>
            <a:r>
              <a:rPr lang="en-US" sz="2800" dirty="0"/>
              <a:t>The Marks.csv harvests that data (and more).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38E4A-52C1-8167-96A9-DDF01D496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2023-10-16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90529-0D10-7FF8-CCD4-08753A90D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000C4-06DC-2A39-2158-F2B2F9CA0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4D4021-A240-BAD4-A674-03E7F8A07D05}"/>
              </a:ext>
            </a:extLst>
          </p:cNvPr>
          <p:cNvSpPr txBox="1"/>
          <p:nvPr/>
        </p:nvSpPr>
        <p:spPr>
          <a:xfrm>
            <a:off x="179897" y="3263443"/>
            <a:ext cx="8773601" cy="76944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B-File for submision (partial)</a:t>
            </a:r>
          </a:p>
          <a:p>
            <a:endParaRPr lang="pt-B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003510*80*0008863 8610 F                    36563374464N076194329917W       VA  </a:t>
            </a:r>
          </a:p>
          <a:p>
            <a:r>
              <a:rPr lang="pt-B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003520*86*0008     2216K  N88       -369027   -34667A  ANAD 83(2011)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1AF47465-8266-3CBF-0832-C176B7D225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5165"/>
              </p:ext>
            </p:extLst>
          </p:nvPr>
        </p:nvGraphicFramePr>
        <p:xfrm>
          <a:off x="179897" y="4562061"/>
          <a:ext cx="8784204" cy="36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304">
                  <a:extLst>
                    <a:ext uri="{9D8B030D-6E8A-4147-A177-3AD203B41FA5}">
                      <a16:colId xmlns:a16="http://schemas.microsoft.com/office/drawing/2014/main" val="1150999439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99141587"/>
                    </a:ext>
                  </a:extLst>
                </a:gridCol>
                <a:gridCol w="881063">
                  <a:extLst>
                    <a:ext uri="{9D8B030D-6E8A-4147-A177-3AD203B41FA5}">
                      <a16:colId xmlns:a16="http://schemas.microsoft.com/office/drawing/2014/main" val="1219153771"/>
                    </a:ext>
                  </a:extLst>
                </a:gridCol>
                <a:gridCol w="900009">
                  <a:extLst>
                    <a:ext uri="{9D8B030D-6E8A-4147-A177-3AD203B41FA5}">
                      <a16:colId xmlns:a16="http://schemas.microsoft.com/office/drawing/2014/main" val="3003141639"/>
                    </a:ext>
                  </a:extLst>
                </a:gridCol>
                <a:gridCol w="1068388">
                  <a:extLst>
                    <a:ext uri="{9D8B030D-6E8A-4147-A177-3AD203B41FA5}">
                      <a16:colId xmlns:a16="http://schemas.microsoft.com/office/drawing/2014/main" val="1029315984"/>
                    </a:ext>
                  </a:extLst>
                </a:gridCol>
                <a:gridCol w="398463">
                  <a:extLst>
                    <a:ext uri="{9D8B030D-6E8A-4147-A177-3AD203B41FA5}">
                      <a16:colId xmlns:a16="http://schemas.microsoft.com/office/drawing/2014/main" val="2730254263"/>
                    </a:ext>
                  </a:extLst>
                </a:gridCol>
                <a:gridCol w="1139825">
                  <a:extLst>
                    <a:ext uri="{9D8B030D-6E8A-4147-A177-3AD203B41FA5}">
                      <a16:colId xmlns:a16="http://schemas.microsoft.com/office/drawing/2014/main" val="414732891"/>
                    </a:ext>
                  </a:extLst>
                </a:gridCol>
                <a:gridCol w="430213">
                  <a:extLst>
                    <a:ext uri="{9D8B030D-6E8A-4147-A177-3AD203B41FA5}">
                      <a16:colId xmlns:a16="http://schemas.microsoft.com/office/drawing/2014/main" val="3702769184"/>
                    </a:ext>
                  </a:extLst>
                </a:gridCol>
                <a:gridCol w="354013">
                  <a:extLst>
                    <a:ext uri="{9D8B030D-6E8A-4147-A177-3AD203B41FA5}">
                      <a16:colId xmlns:a16="http://schemas.microsoft.com/office/drawing/2014/main" val="738084383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607006153"/>
                    </a:ext>
                  </a:extLst>
                </a:gridCol>
                <a:gridCol w="830263">
                  <a:extLst>
                    <a:ext uri="{9D8B030D-6E8A-4147-A177-3AD203B41FA5}">
                      <a16:colId xmlns:a16="http://schemas.microsoft.com/office/drawing/2014/main" val="1991655411"/>
                    </a:ext>
                  </a:extLst>
                </a:gridCol>
                <a:gridCol w="598488">
                  <a:extLst>
                    <a:ext uri="{9D8B030D-6E8A-4147-A177-3AD203B41FA5}">
                      <a16:colId xmlns:a16="http://schemas.microsoft.com/office/drawing/2014/main" val="3864211859"/>
                    </a:ext>
                  </a:extLst>
                </a:gridCol>
              </a:tblGrid>
              <a:tr h="158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esid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SeqNumHOR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DataCodeHOR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StationName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 (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dms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LatDir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 (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dms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LonDir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State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DataCodeVER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OrthoHgt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(m)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OH_Code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558244"/>
                  </a:ext>
                </a:extLst>
              </a:tr>
              <a:tr h="1894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863f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*80*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863 8610 F                    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36° 56' 33.74464"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076° 19' 43.29917"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*86*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0423884"/>
                  </a:ext>
                </a:extLst>
              </a:tr>
            </a:tbl>
          </a:graphicData>
        </a:graphic>
      </p:graphicFrame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E1F2AE6-9249-776E-42B7-AC356BDAC7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541579"/>
              </p:ext>
            </p:extLst>
          </p:nvPr>
        </p:nvGraphicFramePr>
        <p:xfrm>
          <a:off x="179897" y="5141439"/>
          <a:ext cx="8784203" cy="354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7025">
                  <a:extLst>
                    <a:ext uri="{9D8B030D-6E8A-4147-A177-3AD203B41FA5}">
                      <a16:colId xmlns:a16="http://schemas.microsoft.com/office/drawing/2014/main" val="1762981309"/>
                    </a:ext>
                  </a:extLst>
                </a:gridCol>
                <a:gridCol w="1035066">
                  <a:extLst>
                    <a:ext uri="{9D8B030D-6E8A-4147-A177-3AD203B41FA5}">
                      <a16:colId xmlns:a16="http://schemas.microsoft.com/office/drawing/2014/main" val="3587928659"/>
                    </a:ext>
                  </a:extLst>
                </a:gridCol>
                <a:gridCol w="716083">
                  <a:extLst>
                    <a:ext uri="{9D8B030D-6E8A-4147-A177-3AD203B41FA5}">
                      <a16:colId xmlns:a16="http://schemas.microsoft.com/office/drawing/2014/main" val="227231107"/>
                    </a:ext>
                  </a:extLst>
                </a:gridCol>
                <a:gridCol w="569613">
                  <a:extLst>
                    <a:ext uri="{9D8B030D-6E8A-4147-A177-3AD203B41FA5}">
                      <a16:colId xmlns:a16="http://schemas.microsoft.com/office/drawing/2014/main" val="1142983769"/>
                    </a:ext>
                  </a:extLst>
                </a:gridCol>
                <a:gridCol w="851163">
                  <a:extLst>
                    <a:ext uri="{9D8B030D-6E8A-4147-A177-3AD203B41FA5}">
                      <a16:colId xmlns:a16="http://schemas.microsoft.com/office/drawing/2014/main" val="1694521604"/>
                    </a:ext>
                  </a:extLst>
                </a:gridCol>
                <a:gridCol w="914634">
                  <a:extLst>
                    <a:ext uri="{9D8B030D-6E8A-4147-A177-3AD203B41FA5}">
                      <a16:colId xmlns:a16="http://schemas.microsoft.com/office/drawing/2014/main" val="2598109866"/>
                    </a:ext>
                  </a:extLst>
                </a:gridCol>
                <a:gridCol w="736970">
                  <a:extLst>
                    <a:ext uri="{9D8B030D-6E8A-4147-A177-3AD203B41FA5}">
                      <a16:colId xmlns:a16="http://schemas.microsoft.com/office/drawing/2014/main" val="2584891450"/>
                    </a:ext>
                  </a:extLst>
                </a:gridCol>
                <a:gridCol w="799046">
                  <a:extLst>
                    <a:ext uri="{9D8B030D-6E8A-4147-A177-3AD203B41FA5}">
                      <a16:colId xmlns:a16="http://schemas.microsoft.com/office/drawing/2014/main" val="2533579305"/>
                    </a:ext>
                  </a:extLst>
                </a:gridCol>
                <a:gridCol w="899326">
                  <a:extLst>
                    <a:ext uri="{9D8B030D-6E8A-4147-A177-3AD203B41FA5}">
                      <a16:colId xmlns:a16="http://schemas.microsoft.com/office/drawing/2014/main" val="895426206"/>
                    </a:ext>
                  </a:extLst>
                </a:gridCol>
                <a:gridCol w="1225277">
                  <a:extLst>
                    <a:ext uri="{9D8B030D-6E8A-4147-A177-3AD203B41FA5}">
                      <a16:colId xmlns:a16="http://schemas.microsoft.com/office/drawing/2014/main" val="1094599995"/>
                    </a:ext>
                  </a:extLst>
                </a:gridCol>
              </a:tblGrid>
              <a:tr h="1681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OH_OrderClass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OH_NGSIDB_Ind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OH_Datum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OrgCode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GeoidHgt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(m)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GeoidHgtCode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EllipHgt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(m)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EllipHgtCode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EllipHgtDatum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Comment_86record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753481"/>
                  </a:ext>
                </a:extLst>
              </a:tr>
              <a:tr h="996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-36.902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-34.667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NAD_83(2011)            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70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87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8EC53-553F-41D4-5120-9CD12A63F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Adjustments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6DFAB-96CE-A1FB-91BA-CE4C922D3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CAUTIONARY NOTE:</a:t>
            </a:r>
          </a:p>
          <a:p>
            <a:r>
              <a:rPr lang="en-US" sz="2400" dirty="0"/>
              <a:t>NOTES:</a:t>
            </a:r>
          </a:p>
          <a:p>
            <a:pPr lvl="1"/>
            <a:r>
              <a:rPr lang="en-US" sz="2000" dirty="0"/>
              <a:t>The B-Files are used by NGS to load coordinates into the Integrated Database.</a:t>
            </a:r>
          </a:p>
          <a:p>
            <a:pPr lvl="1"/>
            <a:r>
              <a:rPr lang="en-US" sz="2000" dirty="0"/>
              <a:t>For Constrained marks, the positions (and heights) in the TXT files are slightly differing from the published values </a:t>
            </a:r>
          </a:p>
          <a:p>
            <a:pPr lvl="2"/>
            <a:r>
              <a:rPr lang="en-US" sz="1600" dirty="0"/>
              <a:t>due to “normal” constraints</a:t>
            </a:r>
          </a:p>
          <a:p>
            <a:pPr lvl="2"/>
            <a:r>
              <a:rPr lang="en-US" sz="1600" dirty="0"/>
              <a:t>use of “tight” constraints, would minimize or avoid the slight differences</a:t>
            </a:r>
          </a:p>
          <a:p>
            <a:pPr lvl="1"/>
            <a:r>
              <a:rPr lang="en-US" sz="2000" dirty="0"/>
              <a:t>The B-files intentionally REVERT these back to the published values, so that they are not over-written by the slightly differing adjustment.</a:t>
            </a:r>
          </a:p>
          <a:p>
            <a:r>
              <a:rPr lang="en-US" sz="2400" dirty="0"/>
              <a:t>Expect slight differences between the TXT output and the B-files.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6E688-2386-FBB3-648A-D24819678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047C9-905B-DDE0-DA21-9D609B28F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93ECF-97BC-C365-F09F-3823583BA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1C48A-13F6-C24C-52D3-F8BB3416B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Adjustments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7BD06-8D59-0A01-1742-2C27086E4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WARNING NOTE:</a:t>
            </a:r>
          </a:p>
          <a:p>
            <a:pPr lvl="1"/>
            <a:r>
              <a:rPr lang="en-US" dirty="0"/>
              <a:t>At the time of this slide set (October 02, 2023) the B-File Vert-Constrained was being incorrectly created which was leading to downstream errors.</a:t>
            </a:r>
          </a:p>
          <a:p>
            <a:pPr lvl="1"/>
            <a:r>
              <a:rPr lang="en-US" dirty="0"/>
              <a:t>The Export Adjustment inherited these errors.</a:t>
            </a:r>
          </a:p>
          <a:p>
            <a:pPr lvl="1"/>
            <a:r>
              <a:rPr lang="en-US" dirty="0"/>
              <a:t>Specifically, there were missing trailing zeroes in the *86* records</a:t>
            </a:r>
          </a:p>
          <a:p>
            <a:pPr lvl="2"/>
            <a:r>
              <a:rPr lang="en-US" dirty="0"/>
              <a:t>See example on next slide.</a:t>
            </a:r>
          </a:p>
          <a:p>
            <a:pPr lvl="2"/>
            <a:r>
              <a:rPr lang="en-US" dirty="0"/>
              <a:t>See “network-final-final_marks-annotated.xls” for my highlighted comments on the errors.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4925C3-94ED-57D9-B9B9-9FE1E391D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AFAFD-D281-B78B-AF98-D482B2DC1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1E0CC-74D1-A474-B7C6-A9B69A135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4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A1D80-2313-B7AE-F82E-A041B5869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Adjustments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597A7-4535-BABD-B265-784486567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D59D4-6231-1018-3D8A-FBB1952ED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09F2B-4425-A462-1B27-CB50ECDBA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6C19B2-BB04-3E80-7A85-2CCC4A47B55B}"/>
              </a:ext>
            </a:extLst>
          </p:cNvPr>
          <p:cNvSpPr txBox="1"/>
          <p:nvPr/>
        </p:nvSpPr>
        <p:spPr>
          <a:xfrm>
            <a:off x="457200" y="1394291"/>
            <a:ext cx="801052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003510*80*0008863 8610 F                    36563374459N076194329911W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003520*86*0008     2216K  N88       -369027   -34686A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003530*80*0009BREADMAKER                    36511685008N076180044323W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003540*86*0009     1036A12Y88       -370817   -36058A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003550*80*0010GPS099                        36531157699N076174287281W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003560*86*0010     2091K  N88       -370527   -34961A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003570*80*0011ODU 3                         36531186972N076181350346W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003580*86*0011     27</a:t>
            </a:r>
            <a:r>
              <a:rPr lang="en-US" sz="120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G  Y88       -370367   -34320A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003590*80*0012ODU 18                        36530899403N076190094231W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003600*86*0012     1740K  N88       -370157   -35275A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003610*80*0013W 416                         36572921101N076153414958W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003620*86*0013     3273A11Y88       -369977   -33719A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003630*80*0014WLP2                          36455976741N076153056733W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003640*86*0014    24009K  N88       -372277   -13218A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003650*80*0007ASU-BOONE CORS ARP            36125084482N081405464757W       NC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003660*86*0007   989140G  N88       -312237   957917A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003670*80*0001LOYOLA 2 COOP CORS ARP        36455043110N076141606827W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003680*86*0001    1385 K  Y88       -372837   -23446A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003690*80*0003LOYOLA LS03 CORS ARP          36471943641N075573432976W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003700*86*0003    15896K  N88       -379197   -22023A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003710*80*0006ELIZABETH CITY CORS ARP       36202879057N076152927388W       NC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003720*86*0006     760 K  Y88       -373347   -29750A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003730*80*0004GATESVILLE CORS ARP           36261265513N076431651654W       NC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003740*86*0004    1565 K  Y88       -361267   -20470A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003750*80*0005VA GLOUCESTER PT CORS ARP     37145500839N076295773088W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003760*86*0005    15946K  N88       -357787   -19832A  ANAD 83(2011)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994587-559D-23DD-9068-296003CA14DF}"/>
              </a:ext>
            </a:extLst>
          </p:cNvPr>
          <p:cNvSpPr txBox="1"/>
          <p:nvPr/>
        </p:nvSpPr>
        <p:spPr>
          <a:xfrm>
            <a:off x="457200" y="1086514"/>
            <a:ext cx="5705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network-final-vertical-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constrained.bfile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8818E1-0C2D-37A3-1EFD-06A549729D60}"/>
              </a:ext>
            </a:extLst>
          </p:cNvPr>
          <p:cNvSpPr/>
          <p:nvPr/>
        </p:nvSpPr>
        <p:spPr>
          <a:xfrm>
            <a:off x="2471738" y="2747962"/>
            <a:ext cx="191687" cy="114300"/>
          </a:xfrm>
          <a:prstGeom prst="rect">
            <a:avLst/>
          </a:prstGeom>
          <a:solidFill>
            <a:srgbClr val="FF0000">
              <a:alpha val="15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448801-66FC-6D9D-6BCE-2ED97DAD560F}"/>
              </a:ext>
            </a:extLst>
          </p:cNvPr>
          <p:cNvSpPr/>
          <p:nvPr/>
        </p:nvSpPr>
        <p:spPr>
          <a:xfrm>
            <a:off x="2569369" y="5673856"/>
            <a:ext cx="94061" cy="114300"/>
          </a:xfrm>
          <a:prstGeom prst="rect">
            <a:avLst/>
          </a:prstGeom>
          <a:solidFill>
            <a:srgbClr val="FF0000">
              <a:alpha val="15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BB01C5-DD3E-E0AE-2424-BFC6980522BB}"/>
              </a:ext>
            </a:extLst>
          </p:cNvPr>
          <p:cNvSpPr/>
          <p:nvPr/>
        </p:nvSpPr>
        <p:spPr>
          <a:xfrm>
            <a:off x="2569363" y="5307142"/>
            <a:ext cx="94061" cy="114300"/>
          </a:xfrm>
          <a:prstGeom prst="rect">
            <a:avLst/>
          </a:prstGeom>
          <a:solidFill>
            <a:srgbClr val="FF0000">
              <a:alpha val="15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B204AB-FF6F-812E-76FD-7EB25C6BC671}"/>
              </a:ext>
            </a:extLst>
          </p:cNvPr>
          <p:cNvSpPr/>
          <p:nvPr/>
        </p:nvSpPr>
        <p:spPr>
          <a:xfrm>
            <a:off x="2569371" y="4578466"/>
            <a:ext cx="94061" cy="114300"/>
          </a:xfrm>
          <a:prstGeom prst="rect">
            <a:avLst/>
          </a:prstGeom>
          <a:solidFill>
            <a:srgbClr val="FF0000">
              <a:alpha val="15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67E432-C27A-4339-606F-DFD820580753}"/>
              </a:ext>
            </a:extLst>
          </p:cNvPr>
          <p:cNvSpPr/>
          <p:nvPr/>
        </p:nvSpPr>
        <p:spPr>
          <a:xfrm>
            <a:off x="6376268" y="725557"/>
            <a:ext cx="2310531" cy="307158"/>
          </a:xfrm>
          <a:prstGeom prst="rect">
            <a:avLst/>
          </a:prstGeom>
          <a:solidFill>
            <a:srgbClr val="FF0000">
              <a:alpha val="15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missing trailing zeroes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DA1A023-E882-3823-07D3-E1380C3F58A1}"/>
              </a:ext>
            </a:extLst>
          </p:cNvPr>
          <p:cNvCxnSpPr>
            <a:cxnSpLocks/>
            <a:stCxn id="17" idx="2"/>
            <a:endCxn id="9" idx="3"/>
          </p:cNvCxnSpPr>
          <p:nvPr/>
        </p:nvCxnSpPr>
        <p:spPr>
          <a:xfrm flipH="1">
            <a:off x="2663425" y="1032715"/>
            <a:ext cx="4868109" cy="1772397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F82AC1-CF28-0E20-7BCE-0E4C97A19829}"/>
              </a:ext>
            </a:extLst>
          </p:cNvPr>
          <p:cNvCxnSpPr>
            <a:cxnSpLocks/>
            <a:stCxn id="17" idx="2"/>
            <a:endCxn id="16" idx="3"/>
          </p:cNvCxnSpPr>
          <p:nvPr/>
        </p:nvCxnSpPr>
        <p:spPr>
          <a:xfrm flipH="1">
            <a:off x="2663432" y="1032715"/>
            <a:ext cx="4868102" cy="3602901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70FE196-4B6D-33FF-0A55-10296FF682B1}"/>
              </a:ext>
            </a:extLst>
          </p:cNvPr>
          <p:cNvCxnSpPr>
            <a:cxnSpLocks/>
            <a:stCxn id="17" idx="2"/>
            <a:endCxn id="15" idx="3"/>
          </p:cNvCxnSpPr>
          <p:nvPr/>
        </p:nvCxnSpPr>
        <p:spPr>
          <a:xfrm flipH="1">
            <a:off x="2663424" y="1032715"/>
            <a:ext cx="4868110" cy="4331577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20FA0A1-985A-C419-B3ED-CAD36112054A}"/>
              </a:ext>
            </a:extLst>
          </p:cNvPr>
          <p:cNvCxnSpPr>
            <a:cxnSpLocks/>
            <a:stCxn id="17" idx="2"/>
            <a:endCxn id="10" idx="3"/>
          </p:cNvCxnSpPr>
          <p:nvPr/>
        </p:nvCxnSpPr>
        <p:spPr>
          <a:xfrm flipH="1">
            <a:off x="2663430" y="1032715"/>
            <a:ext cx="4868104" cy="4698291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65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5" grpId="0" animBg="1"/>
      <p:bldP spid="16" grpId="0" animBg="1"/>
      <p:bldP spid="17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9AB5F74-23EA-4E60-7A15-62FEBD99377A}"/>
              </a:ext>
            </a:extLst>
          </p:cNvPr>
          <p:cNvSpPr txBox="1"/>
          <p:nvPr/>
        </p:nvSpPr>
        <p:spPr>
          <a:xfrm>
            <a:off x="457200" y="1394291"/>
            <a:ext cx="801052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003510*80*0008863 8610 F                    36563374459N076194329911W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003520*86*0008     2216K  N88       -369027   -34686A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003530*80*0009BREADMAKER                    36511685008N076180044323W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003540*86*0009     1036A12Y88       -370817   -36058A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003550*80*0010GPS099                        36531157699N076174287281W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003560*86*0010     2091K  N88       -370527   -34961A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003570*80*0011ODU 3                         36531186972N076181350346W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003580*86*0011     27</a:t>
            </a:r>
            <a:r>
              <a:rPr lang="en-US" sz="120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G  Y88       -370367   -34320A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003590*80*0012ODU 18                        36530899403N076190094231W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003600*86*0012     1740K  N88       -370157   -35275A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003610*80*0013W 416                         36572921101N076153414958W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003620*86*0013     3273A11Y88       -369977   -33719A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003630*80*0014WLP2                          36455976741N076153056733W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003640*86*0014    24009K  N88       -372277   -13218A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003650*80*0007ASU-BOONE CORS ARP            36125084482N081405464757W       NC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003660*86*0007   989140G  N88       -312237   957917A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003670*80*0001LOYOLA 2 COOP CORS ARP        36455043110N076141606827W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003680*86*0001    1385 K  Y88       -372837   -23446A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003690*80*0003LOYOLA LS03 CORS ARP          36471943641N075573432976W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003700*86*0003    15896K  N88       -379197   -22023A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003710*80*0006ELIZABETH CITY CORS ARP       36202879057N076152927388W       NC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003720*86*0006     760 K  Y88       -373347   -29750A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003730*80*0004GATESVILLE CORS ARP           36261265513N076431651654W       NC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003740*86*0004    1565 K  Y88       -361267   -20470A  ANAD 83(2011)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003750*80*0005VA GLOUCESTER PT CORS ARP     37145500839N076295773088W       VA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003760*86*0005    15946K  N88       -357787   -19832A  ANAD 83(2011)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5D2B2B-4C05-DD67-9453-F812792BD092}"/>
              </a:ext>
            </a:extLst>
          </p:cNvPr>
          <p:cNvSpPr txBox="1"/>
          <p:nvPr/>
        </p:nvSpPr>
        <p:spPr>
          <a:xfrm>
            <a:off x="457200" y="1086514"/>
            <a:ext cx="5705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network-final-vertical-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constrained.bfile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6ACD07-AB2D-34D8-54BC-A46AE0DF1284}"/>
              </a:ext>
            </a:extLst>
          </p:cNvPr>
          <p:cNvSpPr/>
          <p:nvPr/>
        </p:nvSpPr>
        <p:spPr>
          <a:xfrm>
            <a:off x="2471738" y="2747962"/>
            <a:ext cx="191687" cy="114300"/>
          </a:xfrm>
          <a:prstGeom prst="rect">
            <a:avLst/>
          </a:prstGeom>
          <a:solidFill>
            <a:srgbClr val="FF0000">
              <a:alpha val="15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3E2201-4D2B-D47B-6B5E-B3E6D1022A04}"/>
              </a:ext>
            </a:extLst>
          </p:cNvPr>
          <p:cNvSpPr/>
          <p:nvPr/>
        </p:nvSpPr>
        <p:spPr>
          <a:xfrm>
            <a:off x="2569369" y="5673856"/>
            <a:ext cx="94061" cy="114300"/>
          </a:xfrm>
          <a:prstGeom prst="rect">
            <a:avLst/>
          </a:prstGeom>
          <a:solidFill>
            <a:srgbClr val="FF0000">
              <a:alpha val="15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ADDD9D-EE9C-91A9-FF96-A1193CC2CEA0}"/>
              </a:ext>
            </a:extLst>
          </p:cNvPr>
          <p:cNvSpPr/>
          <p:nvPr/>
        </p:nvSpPr>
        <p:spPr>
          <a:xfrm>
            <a:off x="2569363" y="5307142"/>
            <a:ext cx="94061" cy="114300"/>
          </a:xfrm>
          <a:prstGeom prst="rect">
            <a:avLst/>
          </a:prstGeom>
          <a:solidFill>
            <a:srgbClr val="FF0000">
              <a:alpha val="15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6B4E33-7D26-43E5-226E-1BCA5B369E75}"/>
              </a:ext>
            </a:extLst>
          </p:cNvPr>
          <p:cNvSpPr/>
          <p:nvPr/>
        </p:nvSpPr>
        <p:spPr>
          <a:xfrm>
            <a:off x="2569371" y="4578466"/>
            <a:ext cx="94061" cy="114300"/>
          </a:xfrm>
          <a:prstGeom prst="rect">
            <a:avLst/>
          </a:prstGeom>
          <a:solidFill>
            <a:srgbClr val="FF0000">
              <a:alpha val="15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766B59-A2A6-6B8C-523B-04F28875F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Adjustments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EAD68-5C81-0E49-FDFB-FBD98C445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83519-BCDA-7F36-CA68-D99B8DFD1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Step 4 : Network Adjustment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D8649-F5F1-A7B1-2983-1045EE64F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29DF9-F8E1-4220-8C8F-E52644C5560B}" type="slidenum">
              <a:rPr lang="en-US" smtClean="0"/>
              <a:pPr>
                <a:defRPr/>
              </a:pPr>
              <a:t>99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A46AC19-E4D9-AB2B-0534-95B0904F55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020703"/>
              </p:ext>
            </p:extLst>
          </p:nvPr>
        </p:nvGraphicFramePr>
        <p:xfrm>
          <a:off x="7069414" y="1276589"/>
          <a:ext cx="1341782" cy="3973830"/>
        </p:xfrm>
        <a:graphic>
          <a:graphicData uri="http://schemas.openxmlformats.org/drawingml/2006/table">
            <a:tbl>
              <a:tblPr/>
              <a:tblGrid>
                <a:gridCol w="1341782">
                  <a:extLst>
                    <a:ext uri="{9D8B030D-6E8A-4147-A177-3AD203B41FA5}">
                      <a16:colId xmlns:a16="http://schemas.microsoft.com/office/drawing/2014/main" val="214742740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OrthoHgt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7041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9445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989.140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4702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38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9396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1.385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0499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5342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0.760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0101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1.565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2622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9233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9831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15.946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2122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0167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74160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2FEBB8E-0FBA-DE60-DC31-E57134271571}"/>
              </a:ext>
            </a:extLst>
          </p:cNvPr>
          <p:cNvSpPr txBox="1"/>
          <p:nvPr/>
        </p:nvSpPr>
        <p:spPr>
          <a:xfrm>
            <a:off x="6285810" y="731520"/>
            <a:ext cx="2807390" cy="52322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Missing trailing zeroes leads to flawed Export Adjustment output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A1FD5CF-0593-0E3C-BE0F-A6CAFFF246FE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2663425" y="2805112"/>
            <a:ext cx="5175650" cy="1196935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4FEE58D-2467-6B58-1372-CFA443B4021B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2663432" y="2838876"/>
            <a:ext cx="5175643" cy="1796740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9DD01A4-346A-1CAB-8F43-2862762822D0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2663424" y="3429000"/>
            <a:ext cx="5175651" cy="1935292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E0278FB-E54D-CDBA-7E38-38078716F0CC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2663430" y="3698875"/>
            <a:ext cx="5175645" cy="2032131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25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raining_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training_draft</Template>
  <TotalTime>6661</TotalTime>
  <Words>22692</Words>
  <Application>Microsoft Office PowerPoint</Application>
  <PresentationFormat>On-screen Show (4:3)</PresentationFormat>
  <Paragraphs>3008</Paragraphs>
  <Slides>105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2" baseType="lpstr">
      <vt:lpstr>Arial</vt:lpstr>
      <vt:lpstr>Arial Unicode MS</vt:lpstr>
      <vt:lpstr>Calibri</vt:lpstr>
      <vt:lpstr>Courier New</vt:lpstr>
      <vt:lpstr>Helvetica Neue</vt:lpstr>
      <vt:lpstr>Wingdings</vt:lpstr>
      <vt:lpstr>training_draft</vt:lpstr>
      <vt:lpstr>PowerPoint Presentation</vt:lpstr>
      <vt:lpstr>Outline</vt:lpstr>
      <vt:lpstr>What’s in this training?</vt:lpstr>
      <vt:lpstr>The 4 Adjustments</vt:lpstr>
      <vt:lpstr>What’s CONSTRAINABLE?</vt:lpstr>
      <vt:lpstr>Passive Control</vt:lpstr>
      <vt:lpstr>Passive Control</vt:lpstr>
      <vt:lpstr>Datasheets for the Selected Marks</vt:lpstr>
      <vt:lpstr>Datasheets for the Selected Marks</vt:lpstr>
      <vt:lpstr>Datasheets for the Selected Marks</vt:lpstr>
      <vt:lpstr>Datasheets for the Selected Marks</vt:lpstr>
      <vt:lpstr>Datasheets for the Selected CORS</vt:lpstr>
      <vt:lpstr>Datasheets for the Selected CORS</vt:lpstr>
      <vt:lpstr>Datasheets for the Selected CORS</vt:lpstr>
      <vt:lpstr>Datasheets for the Selected CORS</vt:lpstr>
      <vt:lpstr>Datasheets for the Selected CORS</vt:lpstr>
      <vt:lpstr>Datasheets for the Selected CORS</vt:lpstr>
      <vt:lpstr>Horizontal Free Adjustment</vt:lpstr>
      <vt:lpstr>PowerPoint Presentation</vt:lpstr>
      <vt:lpstr>PowerPoint Presentation</vt:lpstr>
      <vt:lpstr>Email Notification</vt:lpstr>
      <vt:lpstr>Save 12 Files to a Folder</vt:lpstr>
      <vt:lpstr>network-final-horizontal-free.txt</vt:lpstr>
      <vt:lpstr>network-final-horizontal-free.txt</vt:lpstr>
      <vt:lpstr>network-final-horizontal-free.txt</vt:lpstr>
      <vt:lpstr>network-final-horizontal-free.txt</vt:lpstr>
      <vt:lpstr>network-final-horizontal-free.txt</vt:lpstr>
      <vt:lpstr>network-final-horizontal-free.cvecs</vt:lpstr>
      <vt:lpstr>network-final-horizontal-free.cvecs</vt:lpstr>
      <vt:lpstr>network-final-horizontal-free.cvecs</vt:lpstr>
      <vt:lpstr>network-final-horizontal-free.cvecs</vt:lpstr>
      <vt:lpstr>network-final-horizontal-free.cvecs</vt:lpstr>
      <vt:lpstr>network-final-horizontal-free.preplt2</vt:lpstr>
      <vt:lpstr>network-final-horizontal-free.preplt2</vt:lpstr>
      <vt:lpstr>network-final-horizontal-free.preplt2</vt:lpstr>
      <vt:lpstr>network-final-horizontal-free.sum</vt:lpstr>
      <vt:lpstr>network-final-horizontal-free.sum</vt:lpstr>
      <vt:lpstr>network-final-horizontal-free.sum</vt:lpstr>
      <vt:lpstr>network-final-horizontal-free.sum</vt:lpstr>
      <vt:lpstr>network-final-horizontal-free.sum</vt:lpstr>
      <vt:lpstr>network-final-horizontal-free.sum</vt:lpstr>
      <vt:lpstr>network-final-horizontal-free.sum</vt:lpstr>
      <vt:lpstr>network-final-horizontal-free.sum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Horizontal Constrained Adjustment </vt:lpstr>
      <vt:lpstr>Vertical Free Adjustment </vt:lpstr>
      <vt:lpstr>Vertical Free Adjustment </vt:lpstr>
      <vt:lpstr>Vertical Free Adjustment </vt:lpstr>
      <vt:lpstr>Vertical Free Adjustment </vt:lpstr>
      <vt:lpstr>Vertical Free Adjustment </vt:lpstr>
      <vt:lpstr>Vertical Free Adjustment </vt:lpstr>
      <vt:lpstr>Vertical Free Adjustment </vt:lpstr>
      <vt:lpstr>Vertical Free Adjustment </vt:lpstr>
      <vt:lpstr>Vertical Free Adjustment </vt:lpstr>
      <vt:lpstr>Vertical Free Adjustment </vt:lpstr>
      <vt:lpstr>Vertical Constrained Adjustment </vt:lpstr>
      <vt:lpstr>Vertical Constrained Adjustment </vt:lpstr>
      <vt:lpstr>Vertical Constrained Adjustment </vt:lpstr>
      <vt:lpstr>Vertical Constrained Adjustment </vt:lpstr>
      <vt:lpstr>Vertical Constrained Adjustment </vt:lpstr>
      <vt:lpstr>Vertical Constrained Adjustment </vt:lpstr>
      <vt:lpstr>Vertical Constrained Adjustment </vt:lpstr>
      <vt:lpstr>Vertical Constrained Adjustment </vt:lpstr>
      <vt:lpstr>Vertical Constrained Adjustment </vt:lpstr>
      <vt:lpstr>Vertical Constrained Adjustment </vt:lpstr>
      <vt:lpstr>Vertical Constrained Adjustment </vt:lpstr>
      <vt:lpstr>Obtain Final Coordinate Listings</vt:lpstr>
      <vt:lpstr>Obtain Final Coordinate Listings</vt:lpstr>
      <vt:lpstr>Obtain Final Coordinate Listings</vt:lpstr>
      <vt:lpstr>Obtain Final Coordinate Listings</vt:lpstr>
      <vt:lpstr>Obtain Final Coordinate Listings</vt:lpstr>
      <vt:lpstr>network-final (for submission)</vt:lpstr>
      <vt:lpstr>network-final (for submission)</vt:lpstr>
      <vt:lpstr>network-final (for submission)</vt:lpstr>
      <vt:lpstr>network-final (for submission)</vt:lpstr>
      <vt:lpstr>network-final (for submission)</vt:lpstr>
      <vt:lpstr>Export Adjustments</vt:lpstr>
      <vt:lpstr>Export Adjustments</vt:lpstr>
      <vt:lpstr>Export Adjustments</vt:lpstr>
      <vt:lpstr>Export Adjustments</vt:lpstr>
      <vt:lpstr>Export Adjustments</vt:lpstr>
      <vt:lpstr>Export Adjustments</vt:lpstr>
      <vt:lpstr>Export Adjustments</vt:lpstr>
      <vt:lpstr>Export Adjustments</vt:lpstr>
      <vt:lpstr>Review and Submit to NGS</vt:lpstr>
      <vt:lpstr>New Control Buttons</vt:lpstr>
      <vt:lpstr>Review and Submit Checklist</vt:lpstr>
      <vt:lpstr>PowerPoint Presentation</vt:lpstr>
      <vt:lpstr>PowerPoint Presentation</vt:lpstr>
      <vt:lpstr>PowerPoint Presentation</vt:lpstr>
    </vt:vector>
  </TitlesOfParts>
  <Company>NOS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OPUS-Projects Manager Training</dc:title>
  <dc:subject>Mangae</dc:subject>
  <dc:creator>mark.schenewerk</dc:creator>
  <cp:keywords>OPUS-Projects</cp:keywords>
  <cp:lastModifiedBy>David Zenk</cp:lastModifiedBy>
  <cp:revision>283</cp:revision>
  <dcterms:created xsi:type="dcterms:W3CDTF">2010-09-08T16:22:07Z</dcterms:created>
  <dcterms:modified xsi:type="dcterms:W3CDTF">2023-10-05T19:28:24Z</dcterms:modified>
  <cp:category>training</cp:category>
</cp:coreProperties>
</file>